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2"/>
    <p:sldMasterId id="2147483684" r:id="rId3"/>
    <p:sldMasterId id="2147483696" r:id="rId4"/>
  </p:sldMasterIdLst>
  <p:notesMasterIdLst>
    <p:notesMasterId r:id="rId44"/>
  </p:notesMasterIdLst>
  <p:handoutMasterIdLst>
    <p:handoutMasterId r:id="rId45"/>
  </p:handoutMasterIdLst>
  <p:sldIdLst>
    <p:sldId id="262" r:id="rId5"/>
    <p:sldId id="263" r:id="rId6"/>
    <p:sldId id="264" r:id="rId7"/>
    <p:sldId id="265" r:id="rId8"/>
    <p:sldId id="279" r:id="rId9"/>
    <p:sldId id="266" r:id="rId10"/>
    <p:sldId id="294" r:id="rId11"/>
    <p:sldId id="289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99" r:id="rId23"/>
    <p:sldId id="278" r:id="rId24"/>
    <p:sldId id="290" r:id="rId25"/>
    <p:sldId id="291" r:id="rId26"/>
    <p:sldId id="292" r:id="rId27"/>
    <p:sldId id="293" r:id="rId28"/>
    <p:sldId id="298" r:id="rId29"/>
    <p:sldId id="295" r:id="rId30"/>
    <p:sldId id="280" r:id="rId31"/>
    <p:sldId id="281" r:id="rId32"/>
    <p:sldId id="282" r:id="rId33"/>
    <p:sldId id="300" r:id="rId34"/>
    <p:sldId id="297" r:id="rId35"/>
    <p:sldId id="283" r:id="rId36"/>
    <p:sldId id="284" r:id="rId37"/>
    <p:sldId id="285" r:id="rId38"/>
    <p:sldId id="286" r:id="rId39"/>
    <p:sldId id="287" r:id="rId40"/>
    <p:sldId id="301" r:id="rId41"/>
    <p:sldId id="302" r:id="rId42"/>
    <p:sldId id="288" r:id="rId4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720" y="-10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1238CA-FDDE-4E4D-BFEB-9433A64FD36A}" type="datetime1">
              <a:rPr lang="hr-HR" smtClean="0"/>
              <a:t>7.4.2014.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BF66-AA0D-4ECA-AF76-0F56D23DDFB0}" type="datetime1">
              <a:rPr lang="hr-HR" smtClean="0"/>
              <a:t>7.4.2014.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746C-EA8C-45C7-8DC1-AAAED31F8570}" type="datetime1">
              <a:rPr lang="hr-HR" smtClean="0"/>
              <a:t>7.4.2014.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1238CA-FDDE-4E4D-BFEB-9433A64FD36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262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0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89546A-2F9A-4DBF-8FE5-29C3CA053463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5900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E824-1AA8-404B-8B88-E8577185A3BC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081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9BA8-6E80-42B7-82E7-EC0384A054EE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8107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4A6E-680F-4610-B1B8-394BEF85F737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861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87151B-7D01-4D8F-96E3-BA3F213AD88B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02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DA5A-3ED4-4FB2-88FD-F1EAB69196D2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868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FA4-C819-4341-88D4-F67079571F1D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6059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BF66-AA0D-4ECA-AF76-0F56D23DDFB0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154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746C-EA8C-45C7-8DC1-AAAED31F8570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7953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1238CA-FDDE-4E4D-BFEB-9433A64FD36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568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476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89546A-2F9A-4DBF-8FE5-29C3CA053463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8220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E824-1AA8-404B-8B88-E8577185A3BC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1166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9BA8-6E80-42B7-82E7-EC0384A054EE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6558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4A6E-680F-4610-B1B8-394BEF85F737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654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87151B-7D01-4D8F-96E3-BA3F213AD88B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33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89546A-2F9A-4DBF-8FE5-29C3CA053463}" type="datetime1">
              <a:rPr lang="hr-HR" smtClean="0"/>
              <a:t>7.4.2014.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DA5A-3ED4-4FB2-88FD-F1EAB69196D2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577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FA4-C819-4341-88D4-F67079571F1D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5896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BF66-AA0D-4ECA-AF76-0F56D23DDFB0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3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746C-EA8C-45C7-8DC1-AAAED31F8570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977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E824-1AA8-404B-8B88-E8577185A3BC}" type="datetime1">
              <a:rPr lang="hr-HR" smtClean="0"/>
              <a:t>7.4.2014.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9BA8-6E80-42B7-82E7-EC0384A054EE}" type="datetime1">
              <a:rPr lang="hr-HR" smtClean="0"/>
              <a:t>7.4.2014.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4A6E-680F-4610-B1B8-394BEF85F737}" type="datetime1">
              <a:rPr lang="hr-HR" smtClean="0"/>
              <a:t>7.4.2014.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87151B-7D01-4D8F-96E3-BA3F213AD88B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DA5A-3ED4-4FB2-88FD-F1EAB69196D2}" type="datetime1">
              <a:rPr lang="hr-HR" smtClean="0"/>
              <a:t>7.4.2014.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FA4-C819-4341-88D4-F67079571F1D}" type="datetime1">
              <a:rPr lang="hr-HR" smtClean="0"/>
              <a:t>7.4.2014.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A87C9D6D-33BE-49E4-8FFB-A2DFCE7D72C4}" type="datetime1">
              <a:rPr lang="hr-HR" smtClean="0"/>
              <a:t>7.4.2014.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A87C9D6D-33BE-49E4-8FFB-A2DFCE7D72C4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0947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A87C9D6D-33BE-49E4-8FFB-A2DFCE7D72C4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r-HR" smtClean="0"/>
              <a:t>Uredite stil naslova matrice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4475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PShQ_hVJqY&amp;feature=related" TargetMode="Externa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le.edu/graduateschool/teaching/preplecture.html%20(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RADIONICA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Napredni alati za razvoj uspješne komunikacije u odnosima s javnostima školskog knjižničara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4A6E-680F-4610-B1B8-394BEF85F737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10</a:t>
            </a:fld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zvučati raspoloženo</a:t>
            </a:r>
          </a:p>
          <a:p>
            <a:r>
              <a:rPr lang="hr-HR" dirty="0" smtClean="0"/>
              <a:t>dati kakvu simpatičnu primjedbu, ispričati vic ili nešto slično</a:t>
            </a:r>
          </a:p>
          <a:p>
            <a:r>
              <a:rPr lang="hr-HR" dirty="0" smtClean="0"/>
              <a:t>podsjetiti na neki uspjeh sugovornika</a:t>
            </a:r>
          </a:p>
          <a:p>
            <a:r>
              <a:rPr lang="hr-HR" dirty="0" smtClean="0"/>
              <a:t>navijestiti nešto pozitivno, korisno</a:t>
            </a:r>
          </a:p>
          <a:p>
            <a:r>
              <a:rPr lang="hr-HR" dirty="0" smtClean="0"/>
              <a:t>dati sugovorniku važnost i ulogu (metoda pitanja!)</a:t>
            </a:r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KAKO DOVESTI SUGOVORNIKA U  POVOLJNO RASPOLOŽENJE</a:t>
            </a:r>
          </a:p>
        </p:txBody>
      </p:sp>
    </p:spTree>
    <p:extLst>
      <p:ext uri="{BB962C8B-B14F-4D97-AF65-F5344CB8AC3E}">
        <p14:creationId xmlns:p14="http://schemas.microsoft.com/office/powerpoint/2010/main" val="170740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11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sz="5500" b="1" dirty="0"/>
              <a:t>IZRAVNI </a:t>
            </a:r>
            <a:r>
              <a:rPr lang="hr-HR" sz="5500" b="1" dirty="0" smtClean="0"/>
              <a:t>NAČINI</a:t>
            </a:r>
            <a:r>
              <a:rPr lang="hr-HR" sz="5500" b="1" dirty="0"/>
              <a:t>:</a:t>
            </a:r>
          </a:p>
          <a:p>
            <a:r>
              <a:rPr lang="hr-HR" sz="5500" dirty="0" smtClean="0"/>
              <a:t>pohvalom (npr. sadašnjeg ili prošlog uratka - pohvala ličnosti  tek na toj podlozi)</a:t>
            </a:r>
          </a:p>
          <a:p>
            <a:r>
              <a:rPr lang="hr-HR" sz="5500" dirty="0" smtClean="0"/>
              <a:t>isticanjem zajedništva</a:t>
            </a:r>
          </a:p>
          <a:p>
            <a:r>
              <a:rPr lang="hr-HR" sz="5500" b="1" dirty="0" smtClean="0"/>
              <a:t>NEIZRAVNI </a:t>
            </a:r>
            <a:r>
              <a:rPr lang="hr-HR" sz="5500" b="1" dirty="0"/>
              <a:t>NAČINI:</a:t>
            </a:r>
          </a:p>
          <a:p>
            <a:r>
              <a:rPr lang="hr-HR" sz="5500" dirty="0" smtClean="0"/>
              <a:t>traženjem savjeta, zaključaka, analiza, prijedloga (pridavanje uloge)</a:t>
            </a:r>
          </a:p>
          <a:p>
            <a:r>
              <a:rPr lang="hr-HR" sz="5500" dirty="0" smtClean="0"/>
              <a:t>isticanjem statusa osobe ili  umanjivanjem vlastitog statusa</a:t>
            </a:r>
          </a:p>
          <a:p>
            <a:r>
              <a:rPr lang="hr-HR" sz="5500" dirty="0" smtClean="0"/>
              <a:t>pozitivnim podsjećanjem na prijašnje izjave </a:t>
            </a:r>
          </a:p>
          <a:p>
            <a:r>
              <a:rPr lang="hr-HR" sz="5500" dirty="0" err="1" smtClean="0"/>
              <a:t>vip</a:t>
            </a:r>
            <a:r>
              <a:rPr lang="hr-HR" sz="5500" dirty="0" smtClean="0"/>
              <a:t> tretmanom </a:t>
            </a:r>
          </a:p>
          <a:p>
            <a:r>
              <a:rPr lang="hr-HR" sz="5500" dirty="0" smtClean="0"/>
              <a:t>pažljivim slušanjem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PRIDAVANJE VRIJEDNOSTI SUGOVORNIKU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461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12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što </a:t>
            </a:r>
            <a:r>
              <a:rPr lang="hr-HR" dirty="0" smtClean="0"/>
              <a:t>se time </a:t>
            </a:r>
            <a:r>
              <a:rPr lang="hr-HR" dirty="0" smtClean="0"/>
              <a:t>dobiva 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uvećava vrijednost sugovornika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daje ulogu sugovorniku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približava se sugovorniku (stvara pozitivan odnos i  raspoloženje)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izbjegava osjećaj nametanja (odlučuje sugovornik – potreba slobode)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dobiva podatke od sugovornika i o sugovorniku</a:t>
            </a:r>
          </a:p>
          <a:p>
            <a:r>
              <a:rPr lang="hr-HR" dirty="0" smtClean="0"/>
              <a:t>osnovna opasnost: pretvoriti pitanja u istražni postupak 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ŠTO VIŠE PORUKA PRETVORITI U PITANJA (MAKAR I RETORIČKA</a:t>
            </a:r>
            <a:r>
              <a:rPr lang="hr-HR" dirty="0" smtClean="0"/>
              <a:t>)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154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13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ljudi</a:t>
            </a:r>
            <a:r>
              <a:rPr lang="it-IT" dirty="0" smtClean="0"/>
              <a:t> su </a:t>
            </a:r>
            <a:r>
              <a:rPr lang="it-IT" dirty="0" err="1" smtClean="0"/>
              <a:t>skloni</a:t>
            </a:r>
            <a:r>
              <a:rPr lang="it-IT" dirty="0" smtClean="0"/>
              <a:t> dati se </a:t>
            </a:r>
            <a:r>
              <a:rPr lang="it-IT" dirty="0" err="1" smtClean="0"/>
              <a:t>utjecati</a:t>
            </a:r>
            <a:r>
              <a:rPr lang="it-IT" dirty="0" smtClean="0"/>
              <a:t> od strane sebi </a:t>
            </a:r>
            <a:r>
              <a:rPr lang="it-IT" dirty="0" err="1" smtClean="0"/>
              <a:t>sličnih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što učiniti?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podesiti </a:t>
            </a:r>
            <a:r>
              <a:rPr lang="hr-HR" b="1" dirty="0" smtClean="0"/>
              <a:t>verbalnu</a:t>
            </a:r>
            <a:r>
              <a:rPr lang="hr-HR" dirty="0" smtClean="0"/>
              <a:t> </a:t>
            </a:r>
            <a:r>
              <a:rPr lang="hr-HR" dirty="0" err="1" smtClean="0"/>
              <a:t>komponen</a:t>
            </a:r>
            <a:r>
              <a:rPr lang="hr-HR" dirty="0" smtClean="0"/>
              <a:t>­tu ponašanja (prihvaćanje, </a:t>
            </a:r>
            <a:r>
              <a:rPr lang="hr-HR" dirty="0" smtClean="0"/>
              <a:t>sličnost </a:t>
            </a:r>
            <a:r>
              <a:rPr lang="hr-HR" dirty="0" smtClean="0"/>
              <a:t>u izboru riječi)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podesiti </a:t>
            </a:r>
            <a:r>
              <a:rPr lang="hr-HR" b="1" dirty="0" smtClean="0"/>
              <a:t>neverbalnu</a:t>
            </a:r>
            <a:r>
              <a:rPr lang="hr-HR" dirty="0" smtClean="0"/>
              <a:t> </a:t>
            </a:r>
            <a:r>
              <a:rPr lang="hr-HR" dirty="0" err="1" smtClean="0"/>
              <a:t>kompo</a:t>
            </a:r>
            <a:r>
              <a:rPr lang="hr-HR" dirty="0" smtClean="0"/>
              <a:t>­</a:t>
            </a:r>
            <a:r>
              <a:rPr lang="hr-HR" dirty="0" err="1" smtClean="0"/>
              <a:t>nen</a:t>
            </a:r>
            <a:r>
              <a:rPr lang="hr-HR" dirty="0" smtClean="0"/>
              <a:t>­tu ponašanja (držanje, kretnje, pogled)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POVEĆAVANJE UTJECAJA NA </a:t>
            </a:r>
            <a:r>
              <a:rPr lang="hr-HR" dirty="0" smtClean="0"/>
              <a:t>  </a:t>
            </a:r>
            <a:r>
              <a:rPr lang="hr-HR" dirty="0"/>
              <a:t>SUGOVORNIKA KROZ </a:t>
            </a:r>
            <a:r>
              <a:rPr lang="hr-HR" dirty="0" smtClean="0"/>
              <a:t>SLIČNOST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886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14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smatra se da je priličan broj ljudi usmjeren prema samo jednoj vrsti doživljaja</a:t>
            </a:r>
          </a:p>
          <a:p>
            <a:endParaRPr lang="hr-HR" dirty="0" smtClean="0"/>
          </a:p>
          <a:p>
            <a:r>
              <a:rPr lang="hr-HR" dirty="0" smtClean="0"/>
              <a:t>na gledanje (oko 60% ljudi)</a:t>
            </a:r>
          </a:p>
          <a:p>
            <a:r>
              <a:rPr lang="hr-HR" dirty="0" smtClean="0"/>
              <a:t>na osjećanje (</a:t>
            </a:r>
            <a:r>
              <a:rPr lang="hr-HR" dirty="0" err="1" smtClean="0"/>
              <a:t>kinesteziju</a:t>
            </a:r>
            <a:r>
              <a:rPr lang="hr-HR" dirty="0" smtClean="0"/>
              <a:t>) oko 35% ljudi)</a:t>
            </a:r>
          </a:p>
          <a:p>
            <a:r>
              <a:rPr lang="hr-HR" dirty="0" smtClean="0"/>
              <a:t>na slušanje (oko 5% ljudi)</a:t>
            </a:r>
          </a:p>
          <a:p>
            <a:endParaRPr lang="hr-HR" dirty="0" smtClean="0"/>
          </a:p>
          <a:p>
            <a:r>
              <a:rPr lang="hr-HR" dirty="0" smtClean="0"/>
              <a:t>uočimo li kod nekoga takvu usmjere­</a:t>
            </a:r>
            <a:r>
              <a:rPr lang="hr-HR" dirty="0" err="1" smtClean="0"/>
              <a:t>nost</a:t>
            </a:r>
            <a:r>
              <a:rPr lang="hr-HR" dirty="0" smtClean="0"/>
              <a:t> možemo povećati svoj utjecaj! 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POVEĆAVANJE UTJECAJA NA SUGOVORNIKA KROZ VERBALNU </a:t>
            </a:r>
            <a:r>
              <a:rPr lang="hr-HR" dirty="0" smtClean="0"/>
              <a:t>SLIČNOST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011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15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kako je to moguće učiniti?</a:t>
            </a:r>
          </a:p>
          <a:p>
            <a:r>
              <a:rPr lang="hr-HR" dirty="0" smtClean="0"/>
              <a:t>zauzimanjem: 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 smtClean="0"/>
              <a:t>sličnog položaja tijela 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 smtClean="0"/>
              <a:t>sličnim kretnjama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 smtClean="0"/>
              <a:t>sličnim izrazom lica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 smtClean="0"/>
              <a:t>sličnim tempom disanja</a:t>
            </a:r>
          </a:p>
          <a:p>
            <a:r>
              <a:rPr lang="hr-HR" dirty="0" smtClean="0"/>
              <a:t>pozor: ne činite to brzo i napadno već polako i neprimjetno!</a:t>
            </a:r>
          </a:p>
          <a:p>
            <a:r>
              <a:rPr lang="hr-HR" dirty="0" smtClean="0"/>
              <a:t>nakon što se time uspostavilo zajedništvo prelazite na vođenje (utjecaj kroz vanjsko)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POVEĆAVANJE UTJECAJA NA SUGOVORNIKA KROZ NEVERBALNU </a:t>
            </a:r>
            <a:r>
              <a:rPr lang="hr-HR" dirty="0" smtClean="0"/>
              <a:t>SLIČNOST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233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16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POZITIVNI </a:t>
            </a:r>
            <a:endParaRPr lang="hr-HR" b="1" dirty="0"/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NEGATIVNI</a:t>
            </a:r>
          </a:p>
          <a:p>
            <a:r>
              <a:rPr lang="hr-HR" dirty="0" smtClean="0"/>
              <a:t>kad se čovjek nalazi u pozitivnom stanju, gotovo na sve odziva se pozitivno tj. sa “da”</a:t>
            </a:r>
          </a:p>
          <a:p>
            <a:r>
              <a:rPr lang="hr-HR" dirty="0" smtClean="0"/>
              <a:t>kad se čovjek nalazi u negativni stanju gotovo na sve se odziva negativno tj. sa“ne”</a:t>
            </a:r>
          </a:p>
          <a:p>
            <a:r>
              <a:rPr lang="hr-HR" dirty="0" smtClean="0"/>
              <a:t>nesvjesni mehanizam – zato dobar komuni­</a:t>
            </a:r>
            <a:r>
              <a:rPr lang="hr-HR" dirty="0" err="1" smtClean="0"/>
              <a:t>kator</a:t>
            </a:r>
            <a:r>
              <a:rPr lang="hr-HR" dirty="0" smtClean="0"/>
              <a:t> nastoji usmjeriti sugovornika na pozitivno  stanje (“da”)</a:t>
            </a:r>
          </a:p>
          <a:p>
            <a:r>
              <a:rPr lang="hr-HR" dirty="0" smtClean="0"/>
              <a:t>kad mu to pođe za rukom uspjeh je osiguran!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DVA TEMELJNA STANJA </a:t>
            </a:r>
            <a:r>
              <a:rPr lang="hr-HR" dirty="0" smtClean="0"/>
              <a:t>ČOVJEKOVA PONAŠANJA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425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17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kada započeti s usmjeravanjem sugovornika prema “da” reagiranju?</a:t>
            </a:r>
          </a:p>
          <a:p>
            <a:r>
              <a:rPr lang="hr-HR" dirty="0" smtClean="0"/>
              <a:t>u </a:t>
            </a:r>
            <a:r>
              <a:rPr lang="hr-HR" dirty="0" smtClean="0"/>
              <a:t>samom početku susreta!</a:t>
            </a:r>
          </a:p>
          <a:p>
            <a:r>
              <a:rPr lang="hr-HR" dirty="0" smtClean="0"/>
              <a:t>kako to učiniti?</a:t>
            </a:r>
          </a:p>
          <a:p>
            <a:r>
              <a:rPr lang="hr-HR" dirty="0" smtClean="0"/>
              <a:t>pitanjima koja ukazuju na </a:t>
            </a:r>
            <a:r>
              <a:rPr lang="hr-HR" b="1" dirty="0" smtClean="0"/>
              <a:t>interes sugovornika </a:t>
            </a:r>
            <a:r>
              <a:rPr lang="hr-HR" dirty="0" smtClean="0"/>
              <a:t>(povećanje zarade, lakši rad, bolje osjećanje) - formula “jer”</a:t>
            </a:r>
          </a:p>
          <a:p>
            <a:r>
              <a:rPr lang="hr-HR" dirty="0" smtClean="0"/>
              <a:t>uvođenjem </a:t>
            </a:r>
            <a:r>
              <a:rPr lang="hr-HR" b="1" dirty="0" smtClean="0"/>
              <a:t>pozitivnih pretpostavki </a:t>
            </a:r>
            <a:r>
              <a:rPr lang="hr-HR" dirty="0" smtClean="0"/>
              <a:t>(vrijednosti, sigurnosti, prihvaćanja)</a:t>
            </a:r>
          </a:p>
          <a:p>
            <a:r>
              <a:rPr lang="hr-HR" dirty="0" smtClean="0"/>
              <a:t>pitanjima na koja će sugovornik odgovoriti sa </a:t>
            </a:r>
            <a:r>
              <a:rPr lang="hr-HR" b="1" dirty="0" smtClean="0"/>
              <a:t>“da”</a:t>
            </a:r>
          </a:p>
          <a:p>
            <a:r>
              <a:rPr lang="hr-HR" dirty="0" smtClean="0"/>
              <a:t>pitanjima koja </a:t>
            </a:r>
            <a:r>
              <a:rPr lang="hr-HR" b="1" dirty="0" smtClean="0"/>
              <a:t>pretpostavljaju pristanak</a:t>
            </a:r>
            <a:r>
              <a:rPr lang="hr-HR" dirty="0" smtClean="0"/>
              <a:t> ili već izvršen posao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USMJERAVANJE NA “DA” STANJE I </a:t>
            </a:r>
            <a:r>
              <a:rPr lang="pt-BR" dirty="0" smtClean="0"/>
              <a:t>  REAGIRANJE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441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18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komunikator počinje pitanjem na koje će sugovornik sigurno odgovoriti “da” i idete prema zahtjevu koji želi postaviti a na koji bi sugovornik inače mogao odgovoriti “ne”</a:t>
            </a:r>
          </a:p>
          <a:p>
            <a:r>
              <a:rPr lang="hr-HR" dirty="0" smtClean="0"/>
              <a:t>pitanje 1. (široko općenito)</a:t>
            </a:r>
          </a:p>
          <a:p>
            <a:pPr marL="0" indent="0">
              <a:buNone/>
            </a:pPr>
            <a:r>
              <a:rPr lang="hr-HR" b="1" dirty="0" smtClean="0"/>
              <a:t>vi ste… vi znate… vi imate iskustva sa…</a:t>
            </a:r>
          </a:p>
          <a:p>
            <a:r>
              <a:rPr lang="hr-HR" dirty="0" smtClean="0"/>
              <a:t>pitanje 2. (izvedeno iz pitanja 1)</a:t>
            </a:r>
          </a:p>
          <a:p>
            <a:pPr marL="0" indent="0">
              <a:buNone/>
            </a:pPr>
            <a:r>
              <a:rPr lang="hr-HR" b="1" dirty="0" smtClean="0"/>
              <a:t>dakle, vi znate…vi to radite…vi se sjećate…</a:t>
            </a:r>
          </a:p>
          <a:p>
            <a:r>
              <a:rPr lang="hr-HR" dirty="0" smtClean="0"/>
              <a:t>pitanje 3. (zahtjev)</a:t>
            </a:r>
          </a:p>
          <a:p>
            <a:pPr marL="0" indent="0">
              <a:buNone/>
            </a:pPr>
            <a:r>
              <a:rPr lang="hr-HR" b="1" dirty="0" smtClean="0"/>
              <a:t>sigurno mi onda možete pomoći u … reći… složiti se sa…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USMJERAVANJE - TEHNIKA POSTUPNOSTI </a:t>
            </a:r>
          </a:p>
        </p:txBody>
      </p:sp>
    </p:spTree>
    <p:extLst>
      <p:ext uri="{BB962C8B-B14F-4D97-AF65-F5344CB8AC3E}">
        <p14:creationId xmlns:p14="http://schemas.microsoft.com/office/powerpoint/2010/main" val="296297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19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aktivno slušanje je nastojanje da razumijemo </a:t>
            </a:r>
            <a:r>
              <a:rPr lang="hr-HR" altLang="sr-Latn-RS" b="1" dirty="0" smtClean="0"/>
              <a:t>što govornik doista želi reći</a:t>
            </a:r>
          </a:p>
          <a:p>
            <a:r>
              <a:rPr lang="hr-HR" altLang="sr-Latn-RS" dirty="0"/>
              <a:t>a</a:t>
            </a:r>
            <a:r>
              <a:rPr lang="hr-HR" altLang="sr-Latn-RS" dirty="0" smtClean="0"/>
              <a:t>ktivno slušanje poboljšava komunikaciju </a:t>
            </a:r>
          </a:p>
          <a:p>
            <a:r>
              <a:rPr lang="pl-PL" dirty="0" smtClean="0"/>
              <a:t>ako </a:t>
            </a:r>
            <a:r>
              <a:rPr lang="pl-PL" dirty="0"/>
              <a:t>je primatelju stalo do osobe bit će dobar slušatelj </a:t>
            </a:r>
          </a:p>
          <a:p>
            <a:r>
              <a:rPr lang="hr-HR" dirty="0" smtClean="0"/>
              <a:t>podrazumijeva:</a:t>
            </a:r>
            <a:r>
              <a:rPr lang="hr-HR" b="1" dirty="0" smtClean="0"/>
              <a:t> shvatiti, zapamtiti, razjasniti </a:t>
            </a:r>
            <a:r>
              <a:rPr lang="hr-HR" dirty="0" smtClean="0"/>
              <a:t>(postavljati izravna i neizravna pitanja)</a:t>
            </a:r>
          </a:p>
          <a:p>
            <a:r>
              <a:rPr lang="hr-HR" altLang="sr-Latn-RS" b="1" dirty="0" smtClean="0"/>
              <a:t>razlozi slabog slušanja: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sugovornik smatra nekorisnim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sugovornik je okupiran drugim brigama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tempo slušanja </a:t>
            </a:r>
            <a:r>
              <a:rPr lang="hr-HR" dirty="0" err="1" smtClean="0"/>
              <a:t>vs</a:t>
            </a:r>
            <a:r>
              <a:rPr lang="hr-HR" dirty="0" smtClean="0"/>
              <a:t>. tempo govorenja (6:1)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 SLUŠANJE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25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</a:t>
            </a:r>
            <a:r>
              <a:rPr lang="hr-HR" dirty="0" smtClean="0"/>
              <a:t>vod u temu</a:t>
            </a:r>
          </a:p>
          <a:p>
            <a:r>
              <a:rPr lang="hr-HR" dirty="0"/>
              <a:t>v</a:t>
            </a:r>
            <a:r>
              <a:rPr lang="hr-HR" dirty="0" smtClean="0"/>
              <a:t>ježbe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/>
              <a:t>r</a:t>
            </a:r>
            <a:r>
              <a:rPr lang="hr-HR" dirty="0" smtClean="0"/>
              <a:t>azgovor s pretpostavljenim (ravnateljem)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/>
              <a:t>t</a:t>
            </a:r>
            <a:r>
              <a:rPr lang="hr-HR" dirty="0" smtClean="0"/>
              <a:t>imski dogovor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/>
              <a:t>i</a:t>
            </a:r>
            <a:r>
              <a:rPr lang="hr-HR" dirty="0" smtClean="0"/>
              <a:t>zjava za televiziju</a:t>
            </a:r>
          </a:p>
          <a:p>
            <a:pPr marL="880110" lvl="1" indent="-514350">
              <a:buFont typeface="+mj-lt"/>
              <a:buAutoNum type="arabicPeriod"/>
            </a:pPr>
            <a:r>
              <a:rPr lang="hr-HR" dirty="0" smtClean="0"/>
              <a:t>dizajn stručnog predavanja</a:t>
            </a:r>
          </a:p>
          <a:p>
            <a:r>
              <a:rPr lang="hr-HR" dirty="0"/>
              <a:t>e</a:t>
            </a:r>
            <a:r>
              <a:rPr lang="hr-HR" dirty="0" smtClean="0"/>
              <a:t>valuacija radionice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PLAN RADA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534D-C200-4D4F-B863-80F9666AB937}" type="datetime1">
              <a:rPr lang="hr-HR" smtClean="0"/>
              <a:t>7.4.2014.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5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20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neverbalna komunikacija važnija nego se misli</a:t>
            </a:r>
          </a:p>
          <a:p>
            <a:r>
              <a:rPr lang="hr-HR" b="1" dirty="0" smtClean="0"/>
              <a:t>važnija od one riječima (verbalne)</a:t>
            </a:r>
          </a:p>
          <a:p>
            <a:r>
              <a:rPr lang="hr-HR" dirty="0" smtClean="0"/>
              <a:t>njome se prenose osnovne emocije i raspoloženja</a:t>
            </a:r>
          </a:p>
          <a:p>
            <a:r>
              <a:rPr lang="hr-HR" dirty="0" smtClean="0"/>
              <a:t>posebno važno u izravnoj komunikaciji (npr. u razgovoru s ravnateljem, kolegama)</a:t>
            </a:r>
          </a:p>
          <a:p>
            <a:r>
              <a:rPr lang="hr-HR" dirty="0" smtClean="0"/>
              <a:t>neverbalna komunikacija je često automatska i nesvjesna</a:t>
            </a:r>
          </a:p>
          <a:p>
            <a:r>
              <a:rPr lang="hr-HR" dirty="0" smtClean="0"/>
              <a:t>najstariji način komuniciranja (čak i životinje ju upotrebljavaju)</a:t>
            </a:r>
          </a:p>
          <a:p>
            <a:r>
              <a:rPr lang="hr-HR" dirty="0" smtClean="0"/>
              <a:t>i kad je ne opažamo uvelike utječe na nas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NEVERBALNA KOMUNIKACIJA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2488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mali </a:t>
            </a:r>
            <a:r>
              <a:rPr lang="hr-HR" sz="3200" dirty="0"/>
              <a:t>dio značenje se prenosi riječima: od 35% do 7</a:t>
            </a:r>
            <a:r>
              <a:rPr lang="hr-HR" sz="3200" dirty="0" smtClean="0"/>
              <a:t>%</a:t>
            </a:r>
            <a:endParaRPr lang="hr-HR" sz="32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zašto </a:t>
            </a:r>
            <a:r>
              <a:rPr lang="hr-HR" sz="3200" dirty="0"/>
              <a:t>je važna: </a:t>
            </a:r>
            <a:endParaRPr lang="hr-HR" sz="3200" dirty="0" smtClean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1) </a:t>
            </a:r>
            <a:r>
              <a:rPr lang="hr-HR" sz="3200" dirty="0"/>
              <a:t>jezik je nastao </a:t>
            </a:r>
            <a:r>
              <a:rPr lang="hr-HR" sz="3200" dirty="0" smtClean="0"/>
              <a:t>kasnije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2</a:t>
            </a:r>
            <a:r>
              <a:rPr lang="hr-HR" sz="3200" dirty="0"/>
              <a:t>) riječi su pod našom svjesnom kontrolom, neverbalni znakovi to nisu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riječi </a:t>
            </a:r>
            <a:r>
              <a:rPr lang="hr-HR" sz="3200" dirty="0"/>
              <a:t>prenose činjenice; neverbalni znakovi emocije i </a:t>
            </a:r>
            <a:r>
              <a:rPr lang="hr-HR" sz="3200" dirty="0" smtClean="0"/>
              <a:t>stavove</a:t>
            </a:r>
            <a:endParaRPr lang="hr-HR" sz="32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neverbalnim </a:t>
            </a:r>
            <a:r>
              <a:rPr lang="hr-HR" sz="3200" dirty="0"/>
              <a:t>znakovima </a:t>
            </a:r>
            <a:r>
              <a:rPr lang="hr-HR" sz="3200" dirty="0" smtClean="0"/>
              <a:t>naglašavamo</a:t>
            </a:r>
            <a:endParaRPr lang="hr-HR" sz="32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/>
            </a:pPr>
            <a:r>
              <a:rPr lang="hr-HR" sz="3200" dirty="0" smtClean="0"/>
              <a:t>kada </a:t>
            </a:r>
            <a:r>
              <a:rPr lang="hr-HR" sz="3200" dirty="0"/>
              <a:t>su neverbalni znakovi i verbalne poruke u nesuglasju skloni smo vjerovati </a:t>
            </a:r>
            <a:r>
              <a:rPr lang="hr-HR" sz="3200" dirty="0" smtClean="0"/>
              <a:t>neverbalnom</a:t>
            </a:r>
            <a:endParaRPr lang="hr-HR" sz="3200" dirty="0"/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n w="22225">
                  <a:solidFill>
                    <a:srgbClr val="B4DCFA"/>
                  </a:solidFill>
                  <a:prstDash val="solid"/>
                </a:ln>
                <a:solidFill>
                  <a:srgbClr val="B4DCFA"/>
                </a:solidFill>
              </a:rPr>
              <a:t>NEVERBALNA KOMUNIKACIJA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661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3200" dirty="0" smtClean="0"/>
              <a:t>sadržajna </a:t>
            </a:r>
            <a:r>
              <a:rPr lang="hr-HR" altLang="sr-Latn-RS" sz="3200" dirty="0"/>
              <a:t>razina: mijenjaju ili potvrđuju značenje izgovorenog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3200" dirty="0" smtClean="0"/>
              <a:t>osobna </a:t>
            </a:r>
            <a:r>
              <a:rPr lang="hr-HR" altLang="sr-Latn-RS" sz="3200" dirty="0"/>
              <a:t>razina: izražavamo emocionalna stanja, namjere i očekivanja te se otvaramo </a:t>
            </a:r>
            <a:r>
              <a:rPr lang="hr-HR" altLang="sr-Latn-RS" sz="3200" dirty="0" smtClean="0"/>
              <a:t>drugima</a:t>
            </a:r>
            <a:endParaRPr lang="hr-HR" altLang="sr-Latn-RS" sz="3200" dirty="0"/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3200" dirty="0" smtClean="0"/>
              <a:t>odnosna </a:t>
            </a:r>
            <a:r>
              <a:rPr lang="hr-HR" altLang="sr-Latn-RS" sz="3200" dirty="0"/>
              <a:t>razina: izražavamo stavove prema određenim </a:t>
            </a:r>
            <a:r>
              <a:rPr lang="hr-HR" altLang="sr-Latn-RS" sz="3200" dirty="0" smtClean="0"/>
              <a:t>sadržajima</a:t>
            </a:r>
            <a:endParaRPr lang="hr-HR" altLang="sr-Latn-RS" sz="3200" dirty="0"/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n w="22225">
                  <a:solidFill>
                    <a:srgbClr val="B4DCFA"/>
                  </a:solidFill>
                  <a:prstDash val="solid"/>
                </a:ln>
                <a:solidFill>
                  <a:srgbClr val="B4DCFA"/>
                </a:solidFill>
              </a:rPr>
              <a:t>RAZINE NEVERBALNE KOMUNIKACIJE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466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23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–"/>
              <a:defRPr/>
            </a:pPr>
            <a:r>
              <a:rPr lang="hr-HR" b="1" dirty="0" smtClean="0"/>
              <a:t>način</a:t>
            </a:r>
            <a:r>
              <a:rPr lang="hr-HR" b="1" dirty="0"/>
              <a:t>: </a:t>
            </a:r>
            <a:r>
              <a:rPr lang="hr-HR" dirty="0"/>
              <a:t>bore se za svoja prava ne ugrožavajući tuđa.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–"/>
              <a:defRPr/>
            </a:pPr>
            <a:r>
              <a:rPr lang="hr-HR" b="1" dirty="0"/>
              <a:t>c</a:t>
            </a:r>
            <a:r>
              <a:rPr lang="hr-HR" b="1" dirty="0" smtClean="0"/>
              <a:t>ilj</a:t>
            </a:r>
            <a:r>
              <a:rPr lang="hr-HR" b="1" dirty="0"/>
              <a:t>: </a:t>
            </a:r>
            <a:r>
              <a:rPr lang="hr-HR" dirty="0"/>
              <a:t>komunicirati, utjecati na druge, koristiti vlastite sposobnosti, dobiti na samopoštovanju bez ponižavanja drugih… otkriti što je dobro, a ne tko je u pravu!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–"/>
              <a:defRPr/>
            </a:pPr>
            <a:r>
              <a:rPr lang="hr-HR" b="1" dirty="0"/>
              <a:t>v</a:t>
            </a:r>
            <a:r>
              <a:rPr lang="hr-HR" b="1" dirty="0" smtClean="0"/>
              <a:t>jerovanje</a:t>
            </a:r>
            <a:r>
              <a:rPr lang="hr-HR" b="1" dirty="0"/>
              <a:t>: </a:t>
            </a:r>
            <a:r>
              <a:rPr lang="hr-HR" dirty="0"/>
              <a:t>da su obje strane odgovorne za svoje ponašanje… znaju svoja prava, cijene svoje sposobnosti…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–"/>
              <a:defRPr/>
            </a:pPr>
            <a:r>
              <a:rPr lang="hr-HR" b="1" dirty="0"/>
              <a:t>p</a:t>
            </a:r>
            <a:r>
              <a:rPr lang="hr-HR" b="1" dirty="0" smtClean="0"/>
              <a:t>onašanje</a:t>
            </a:r>
            <a:r>
              <a:rPr lang="hr-HR" b="1" dirty="0"/>
              <a:t>: </a:t>
            </a:r>
            <a:r>
              <a:rPr lang="hr-HR" dirty="0"/>
              <a:t>čvrsto, ali ne neprijateljski, daju informacije, objasne stvari, izraze svoje ciljeve i očekivanja…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Char char="–"/>
              <a:defRPr/>
            </a:pPr>
            <a:r>
              <a:rPr lang="hr-HR" b="1" dirty="0"/>
              <a:t>u</a:t>
            </a:r>
            <a:r>
              <a:rPr lang="hr-HR" b="1" dirty="0" smtClean="0"/>
              <a:t>činci</a:t>
            </a:r>
            <a:r>
              <a:rPr lang="hr-HR" b="1" dirty="0"/>
              <a:t>: </a:t>
            </a:r>
            <a:r>
              <a:rPr lang="hr-HR" dirty="0"/>
              <a:t>drugi ljudi se osjećaju informiranima i u kontaktu… mogu se ne slagati s vama bez bojazni da će te ih doživjeti napadački ili neprijateljski…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ASERTIVNA KOMUNIKACIJA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175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/>
              <a:t>Pomoću „NE” čuvamo svoje vrijeme i energije za važnije stvari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/>
              <a:t>Teško ga izgovaramo (strah od sukoba, osjećaj krivnje) pa preuzimamo obveze, ulažemo vrijeme u tuđe prioritete…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/>
              <a:t>Kada kažete „NE” ne znači da ste agresivni i neljubazni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b="1" dirty="0"/>
              <a:t>Kazati NE</a:t>
            </a:r>
            <a:r>
              <a:rPr lang="hr-HR" altLang="sr-Latn-RS" sz="2600" dirty="0"/>
              <a:t>: </a:t>
            </a:r>
            <a:endParaRPr lang="hr-HR" altLang="sr-Latn-RS" sz="2600" dirty="0" smtClean="0"/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 smtClean="0"/>
              <a:t>1</a:t>
            </a:r>
            <a:r>
              <a:rPr lang="hr-HR" altLang="sr-Latn-RS" sz="2600" dirty="0"/>
              <a:t>) kupiti vremena </a:t>
            </a:r>
            <a:endParaRPr lang="hr-HR" altLang="sr-Latn-RS" sz="2600" dirty="0" smtClean="0"/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 smtClean="0"/>
              <a:t>2</a:t>
            </a:r>
            <a:r>
              <a:rPr lang="hr-HR" altLang="sr-Latn-RS" sz="2600" dirty="0"/>
              <a:t>) jasno reći „ne” </a:t>
            </a:r>
            <a:endParaRPr lang="hr-HR" altLang="sr-Latn-RS" sz="2600" dirty="0" smtClean="0"/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 smtClean="0"/>
              <a:t>3) ne </a:t>
            </a:r>
            <a:r>
              <a:rPr lang="hr-HR" altLang="sr-Latn-RS" sz="2600" dirty="0"/>
              <a:t>tumačite previše, ne ispričavajte se, ne </a:t>
            </a:r>
            <a:r>
              <a:rPr lang="hr-HR" altLang="sr-Latn-RS" sz="2600" dirty="0" smtClean="0"/>
              <a:t>obrazlažite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 smtClean="0"/>
              <a:t>4</a:t>
            </a:r>
            <a:r>
              <a:rPr lang="hr-HR" altLang="sr-Latn-RS" sz="2600" dirty="0"/>
              <a:t>) ponudite neko drugo rješenje ako postoji i ako vam odgovara </a:t>
            </a:r>
            <a:endParaRPr lang="hr-HR" altLang="sr-Latn-RS" sz="2600" dirty="0" smtClean="0"/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hr-HR" altLang="sr-Latn-RS" sz="2600" dirty="0" smtClean="0"/>
              <a:t>5</a:t>
            </a:r>
            <a:r>
              <a:rPr lang="hr-HR" altLang="sr-Latn-RS" sz="2600" dirty="0"/>
              <a:t>) ne prebacujte odgovornost na drugu osobu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REĆI „NE”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780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3200" dirty="0">
                <a:cs typeface="DejaVu Sans" charset="0"/>
              </a:rPr>
              <a:t>Komunikacija</a:t>
            </a:r>
          </a:p>
          <a:p>
            <a:pPr marL="742950" lvl="1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2800" dirty="0">
                <a:cs typeface="DejaVu Sans" charset="0"/>
              </a:rPr>
              <a:t>Tko inicira?</a:t>
            </a:r>
          </a:p>
          <a:p>
            <a:pPr marL="742950" lvl="1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2800" dirty="0">
                <a:cs typeface="DejaVu Sans" charset="0"/>
              </a:rPr>
              <a:t>Priključujemo li se? / Podržavamo li ideje drugih kolega/kolegica?</a:t>
            </a:r>
          </a:p>
          <a:p>
            <a:pPr marL="742950" lvl="1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2800" dirty="0">
                <a:cs typeface="DejaVu Sans" charset="0"/>
              </a:rPr>
              <a:t>Promoviramo li projekte/suradnje kojih nismo dio?</a:t>
            </a:r>
          </a:p>
          <a:p>
            <a:pPr marL="742950" lvl="1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2800" dirty="0">
                <a:cs typeface="DejaVu Sans" charset="0"/>
              </a:rPr>
              <a:t>Mediji?</a:t>
            </a:r>
          </a:p>
          <a:p>
            <a:pPr marL="742950" lvl="1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2800" dirty="0">
                <a:cs typeface="DejaVu Sans" charset="0"/>
              </a:rPr>
              <a:t>Preuzimamo li odgovornost?</a:t>
            </a:r>
          </a:p>
          <a:p>
            <a:pPr marL="742950" lvl="1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Font typeface="Arial" charset="0"/>
              <a:buChar char="•"/>
            </a:pPr>
            <a:r>
              <a:rPr lang="hr-HR" altLang="sr-Latn-RS" sz="2800" dirty="0">
                <a:cs typeface="DejaVu Sans" charset="0"/>
                <a:hlinkClick r:id="rId2"/>
              </a:rPr>
              <a:t>http://www.youtube.com/</a:t>
            </a:r>
            <a:r>
              <a:rPr lang="hr-HR" altLang="sr-Latn-RS" sz="2800" dirty="0" err="1">
                <a:cs typeface="DejaVu Sans" charset="0"/>
                <a:hlinkClick r:id="rId2"/>
              </a:rPr>
              <a:t>watch</a:t>
            </a:r>
            <a:r>
              <a:rPr lang="hr-HR" altLang="sr-Latn-RS" sz="2800" dirty="0">
                <a:cs typeface="DejaVu Sans" charset="0"/>
                <a:hlinkClick r:id="rId2"/>
              </a:rPr>
              <a:t>?v=</a:t>
            </a:r>
            <a:r>
              <a:rPr lang="hr-HR" altLang="sr-Latn-RS" sz="2800" dirty="0" err="1">
                <a:cs typeface="DejaVu Sans" charset="0"/>
                <a:hlinkClick r:id="rId2"/>
              </a:rPr>
              <a:t>cPShQ</a:t>
            </a:r>
            <a:r>
              <a:rPr lang="hr-HR" altLang="sr-Latn-RS" sz="2800" dirty="0">
                <a:cs typeface="DejaVu Sans" charset="0"/>
                <a:hlinkClick r:id="rId2"/>
              </a:rPr>
              <a:t>_</a:t>
            </a:r>
            <a:r>
              <a:rPr lang="hr-HR" altLang="sr-Latn-RS" sz="2800" dirty="0" err="1">
                <a:cs typeface="DejaVu Sans" charset="0"/>
                <a:hlinkClick r:id="rId2"/>
              </a:rPr>
              <a:t>hVJqY</a:t>
            </a:r>
            <a:r>
              <a:rPr lang="hr-HR" altLang="sr-Latn-RS" sz="2800" dirty="0">
                <a:cs typeface="DejaVu Sans" charset="0"/>
                <a:hlinkClick r:id="rId2"/>
              </a:rPr>
              <a:t>&amp;</a:t>
            </a:r>
            <a:r>
              <a:rPr lang="hr-HR" altLang="sr-Latn-RS" sz="2800" dirty="0" err="1">
                <a:cs typeface="DejaVu Sans" charset="0"/>
                <a:hlinkClick r:id="rId2"/>
              </a:rPr>
              <a:t>feature</a:t>
            </a:r>
            <a:r>
              <a:rPr lang="hr-HR" altLang="sr-Latn-RS" sz="2800" dirty="0">
                <a:cs typeface="DejaVu Sans" charset="0"/>
                <a:hlinkClick r:id="rId2"/>
              </a:rPr>
              <a:t>=</a:t>
            </a:r>
            <a:r>
              <a:rPr lang="hr-HR" altLang="sr-Latn-RS" sz="2800" dirty="0" err="1">
                <a:cs typeface="DejaVu Sans" charset="0"/>
                <a:hlinkClick r:id="rId2"/>
              </a:rPr>
              <a:t>related</a:t>
            </a:r>
            <a:endParaRPr lang="hr-HR" altLang="sr-Latn-RS" sz="2800" dirty="0">
              <a:cs typeface="DejaVu Sans" charset="0"/>
            </a:endParaRP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Suradnja u timu/poticanje suradnje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422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>
                <a:solidFill>
                  <a:prstClr val="white"/>
                </a:solidFill>
              </a:rPr>
              <a:pPr/>
              <a:t>7.4.2014.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XXVI. PŠŠK Robert Posavec i Draženka Stančić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>
                <a:solidFill>
                  <a:prstClr val="white"/>
                </a:solidFill>
              </a:rPr>
              <a:pPr/>
              <a:t>26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Naslov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IZJAVA ZA MEDIJE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321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4A6E-680F-4610-B1B8-394BEF85F737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27</a:t>
            </a:fld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</a:t>
            </a:r>
            <a:r>
              <a:rPr lang="hr-HR" dirty="0" smtClean="0"/>
              <a:t>atražiti 15 minuta pripreme i pitati za sadržaj pitanja (radio)</a:t>
            </a:r>
          </a:p>
          <a:p>
            <a:r>
              <a:rPr lang="hr-HR" dirty="0"/>
              <a:t>i</a:t>
            </a:r>
            <a:r>
              <a:rPr lang="hr-HR" dirty="0" smtClean="0"/>
              <a:t>zgledati prirodno u neprirodnoj situaciji (tv)</a:t>
            </a:r>
          </a:p>
          <a:p>
            <a:r>
              <a:rPr lang="hr-HR" b="1" dirty="0"/>
              <a:t>k</a:t>
            </a:r>
            <a:r>
              <a:rPr lang="hr-HR" b="1" dirty="0" smtClean="0"/>
              <a:t>ako to postići:</a:t>
            </a:r>
          </a:p>
          <a:p>
            <a:r>
              <a:rPr lang="hr-HR" dirty="0"/>
              <a:t>u</a:t>
            </a:r>
            <a:r>
              <a:rPr lang="hr-HR" dirty="0" smtClean="0"/>
              <a:t>svojiti tehniku dubokog trbušnog disanja</a:t>
            </a:r>
          </a:p>
          <a:p>
            <a:r>
              <a:rPr lang="hr-HR" dirty="0"/>
              <a:t>t</a:t>
            </a:r>
            <a:r>
              <a:rPr lang="hr-HR" dirty="0" smtClean="0"/>
              <a:t>ehniku opuštanja</a:t>
            </a:r>
          </a:p>
          <a:p>
            <a:r>
              <a:rPr lang="hr-HR" dirty="0"/>
              <a:t>v</a:t>
            </a:r>
            <a:r>
              <a:rPr lang="hr-HR" dirty="0" smtClean="0"/>
              <a:t>ježbe jačanja glasa</a:t>
            </a:r>
          </a:p>
          <a:p>
            <a:r>
              <a:rPr lang="hr-HR" dirty="0"/>
              <a:t>r</a:t>
            </a:r>
            <a:r>
              <a:rPr lang="hr-HR" dirty="0" smtClean="0"/>
              <a:t>ačunati da ćete na otvorenom imati 15 – 30 </a:t>
            </a:r>
            <a:r>
              <a:rPr lang="hr-HR" dirty="0" err="1" smtClean="0"/>
              <a:t>sec</a:t>
            </a:r>
            <a:r>
              <a:rPr lang="hr-HR" dirty="0" smtClean="0"/>
              <a:t> za izjavu, u studiju do 8 minuta za razgovor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Izjava za medije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794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28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odgovor: </a:t>
            </a:r>
            <a:r>
              <a:rPr lang="hr-HR" dirty="0" smtClean="0"/>
              <a:t>jasan, koncizan, jezgrovit (do 3 rečenice)</a:t>
            </a:r>
          </a:p>
          <a:p>
            <a:r>
              <a:rPr lang="hr-HR" b="1" dirty="0"/>
              <a:t>r</a:t>
            </a:r>
            <a:r>
              <a:rPr lang="hr-HR" b="1" dirty="0" smtClean="0"/>
              <a:t>ečenice: </a:t>
            </a:r>
            <a:r>
              <a:rPr lang="hr-HR" dirty="0" smtClean="0"/>
              <a:t>jednostavne (19 do 29 riječi), sastavljene od kratkih riječi, bez stručne terminologije</a:t>
            </a:r>
          </a:p>
          <a:p>
            <a:r>
              <a:rPr lang="hr-HR" b="1" dirty="0"/>
              <a:t>g</a:t>
            </a:r>
            <a:r>
              <a:rPr lang="hr-HR" b="1" dirty="0" smtClean="0"/>
              <a:t>lavna poruka: </a:t>
            </a:r>
            <a:r>
              <a:rPr lang="hr-HR" dirty="0" smtClean="0"/>
              <a:t>jasno izrečena, interpretacijski naglašena (stankom, logičkim naglaskom) pa i ponovljena</a:t>
            </a:r>
          </a:p>
          <a:p>
            <a:r>
              <a:rPr lang="hr-HR" b="1" dirty="0"/>
              <a:t>p</a:t>
            </a:r>
            <a:r>
              <a:rPr lang="hr-HR" b="1" dirty="0" smtClean="0"/>
              <a:t>riprema: </a:t>
            </a:r>
            <a:r>
              <a:rPr lang="hr-HR" dirty="0" smtClean="0"/>
              <a:t>odvojiti minutu-dvije za smirivanje, sređivanje misli, fokusiranje na poruku, ponavljanje početnih nekoliko rečenica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Izjava za medije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966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29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n</a:t>
            </a:r>
            <a:r>
              <a:rPr lang="hr-HR" b="1" dirty="0" smtClean="0"/>
              <a:t>astup: </a:t>
            </a:r>
            <a:r>
              <a:rPr lang="hr-HR" dirty="0" smtClean="0"/>
              <a:t>zauzeti čvrsti stav, opustiti ramena, dopustiti rukama da gestom prate i podupiru ono što se govori</a:t>
            </a:r>
          </a:p>
          <a:p>
            <a:r>
              <a:rPr lang="hr-HR" dirty="0" smtClean="0"/>
              <a:t>„vidio sam te na televiziji” – rijetko „čuo sam što si govorila na tv”</a:t>
            </a:r>
          </a:p>
          <a:p>
            <a:r>
              <a:rPr lang="hr-HR" dirty="0"/>
              <a:t>d</a:t>
            </a:r>
            <a:r>
              <a:rPr lang="hr-HR" dirty="0" smtClean="0"/>
              <a:t>otjerati se decentno</a:t>
            </a:r>
          </a:p>
          <a:p>
            <a:r>
              <a:rPr lang="hr-HR" dirty="0"/>
              <a:t>i</a:t>
            </a:r>
            <a:r>
              <a:rPr lang="hr-HR" dirty="0" smtClean="0"/>
              <a:t>zreći tri ključne poruke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Izjava za medije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311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Uglavnom se smatra </a:t>
            </a:r>
            <a:r>
              <a:rPr lang="hr-HR" dirty="0"/>
              <a:t>da je komunikacija samo prenošenje misli od pošiljatelja na primatelja. </a:t>
            </a:r>
          </a:p>
          <a:p>
            <a:endParaRPr lang="hr-HR" dirty="0"/>
          </a:p>
          <a:p>
            <a:r>
              <a:rPr lang="hr-HR" dirty="0"/>
              <a:t>K</a:t>
            </a:r>
            <a:r>
              <a:rPr lang="hr-HR" dirty="0" smtClean="0"/>
              <a:t>omunikacija </a:t>
            </a:r>
            <a:r>
              <a:rPr lang="hr-HR" dirty="0"/>
              <a:t>je u biti</a:t>
            </a:r>
            <a:r>
              <a:rPr lang="hr-HR" dirty="0" smtClean="0"/>
              <a:t>: </a:t>
            </a:r>
          </a:p>
          <a:p>
            <a:pPr marL="0" indent="0">
              <a:buNone/>
            </a:pPr>
            <a:r>
              <a:rPr lang="hr-HR" b="1" dirty="0" smtClean="0"/>
              <a:t>UTJECANJE </a:t>
            </a:r>
            <a:r>
              <a:rPr lang="hr-HR" b="1" dirty="0"/>
              <a:t>NA </a:t>
            </a:r>
            <a:r>
              <a:rPr lang="hr-HR" b="1" dirty="0" smtClean="0"/>
              <a:t>DRUGE SIMBOLIČKIM SREDSTVIMA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UOPĆE KOMUNIKACIJA?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37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30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dirty="0">
                <a:ea typeface="Calibri"/>
                <a:cs typeface="Times New Roman"/>
              </a:rPr>
              <a:t>Uzevši u obzir uvodne napomene, zamislite da ste zaduženi da medijima date izjavu o događaju čija objava za medije je pred vama. </a:t>
            </a:r>
            <a:endParaRPr lang="hr-HR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dirty="0">
                <a:ea typeface="Calibri"/>
                <a:cs typeface="Times New Roman"/>
              </a:rPr>
              <a:t>Na temelju te objave, svaki za sebe, </a:t>
            </a:r>
            <a:r>
              <a:rPr lang="hr-HR" dirty="0" smtClean="0">
                <a:ea typeface="Calibri"/>
                <a:cs typeface="Times New Roman"/>
              </a:rPr>
              <a:t>napišite </a:t>
            </a:r>
            <a:r>
              <a:rPr lang="hr-HR" b="1" dirty="0">
                <a:ea typeface="Calibri"/>
                <a:cs typeface="Times New Roman"/>
              </a:rPr>
              <a:t>izjavu za medije</a:t>
            </a:r>
            <a:r>
              <a:rPr lang="hr-HR" dirty="0">
                <a:ea typeface="Calibri"/>
                <a:cs typeface="Times New Roman"/>
              </a:rPr>
              <a:t> kojom ćete </a:t>
            </a:r>
            <a:r>
              <a:rPr lang="hr-HR" b="1" dirty="0">
                <a:ea typeface="Calibri"/>
                <a:cs typeface="Times New Roman"/>
              </a:rPr>
              <a:t>u 3 rečenice</a:t>
            </a:r>
            <a:r>
              <a:rPr lang="hr-HR" dirty="0">
                <a:ea typeface="Calibri"/>
                <a:cs typeface="Times New Roman"/>
              </a:rPr>
              <a:t> ispričati ono što smatrate najvažnijim o tom događaju.  </a:t>
            </a:r>
            <a:endParaRPr lang="hr-HR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dirty="0">
                <a:ea typeface="Calibri"/>
                <a:cs typeface="Times New Roman"/>
              </a:rPr>
              <a:t>Svaka </a:t>
            </a:r>
            <a:r>
              <a:rPr lang="hr-HR" b="1" dirty="0">
                <a:ea typeface="Calibri"/>
                <a:cs typeface="Times New Roman"/>
              </a:rPr>
              <a:t>rečenica</a:t>
            </a:r>
            <a:r>
              <a:rPr lang="hr-HR" dirty="0">
                <a:ea typeface="Calibri"/>
                <a:cs typeface="Times New Roman"/>
              </a:rPr>
              <a:t> ne smije prelaziti </a:t>
            </a:r>
            <a:r>
              <a:rPr lang="hr-HR" b="1" dirty="0">
                <a:ea typeface="Calibri"/>
                <a:cs typeface="Times New Roman"/>
              </a:rPr>
              <a:t>29 riječi</a:t>
            </a:r>
            <a:r>
              <a:rPr lang="hr-HR" dirty="0">
                <a:ea typeface="Calibri"/>
                <a:cs typeface="Times New Roman"/>
              </a:rPr>
              <a:t>.</a:t>
            </a:r>
            <a:endParaRPr lang="hr-HR" dirty="0">
              <a:latin typeface="Calibri"/>
              <a:ea typeface="Calibri"/>
              <a:cs typeface="Times New Roman"/>
            </a:endParaRP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Izjava za medije - zadatak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6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PRIPREMA PREDAVANJA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097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32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</a:t>
            </a:r>
            <a:r>
              <a:rPr lang="hr-HR" dirty="0" smtClean="0"/>
              <a:t>efiniranje i uokvirivanje teme</a:t>
            </a:r>
          </a:p>
          <a:p>
            <a:r>
              <a:rPr lang="hr-HR" dirty="0"/>
              <a:t>k</a:t>
            </a:r>
            <a:r>
              <a:rPr lang="hr-HR" dirty="0" smtClean="0"/>
              <a:t>orištenje strukture za postizanje jasnoće</a:t>
            </a:r>
          </a:p>
          <a:p>
            <a:r>
              <a:rPr lang="hr-HR" dirty="0"/>
              <a:t>d</a:t>
            </a:r>
            <a:r>
              <a:rPr lang="hr-HR" dirty="0" smtClean="0"/>
              <a:t>odatni elementi planiranja</a:t>
            </a:r>
          </a:p>
          <a:p>
            <a:r>
              <a:rPr lang="hr-HR" dirty="0"/>
              <a:t>k</a:t>
            </a:r>
            <a:r>
              <a:rPr lang="hr-HR" dirty="0" smtClean="0"/>
              <a:t>orištenje pomagala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Priprema predavanja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862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33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t</a:t>
            </a:r>
            <a:r>
              <a:rPr lang="hr-HR" dirty="0" smtClean="0"/>
              <a:t>ema može biti zadana ili prepuštena vama za oblikovanje</a:t>
            </a:r>
          </a:p>
          <a:p>
            <a:r>
              <a:rPr lang="hr-HR" dirty="0"/>
              <a:t>i</a:t>
            </a:r>
            <a:r>
              <a:rPr lang="hr-HR" dirty="0" smtClean="0"/>
              <a:t> kad je zadana vi odlučujete s kog aspekta ćete ju prezentirati</a:t>
            </a:r>
          </a:p>
          <a:p>
            <a:r>
              <a:rPr lang="hr-HR" dirty="0"/>
              <a:t>z</a:t>
            </a:r>
            <a:r>
              <a:rPr lang="hr-HR" dirty="0" smtClean="0"/>
              <a:t>a sažimanje opsega teme postaviti si pitanje: Što želim postići? </a:t>
            </a:r>
            <a:r>
              <a:rPr lang="hr-HR" b="1" dirty="0" smtClean="0"/>
              <a:t>(što bi slušatelji trebali moći ponijeti sa sobom?)</a:t>
            </a:r>
          </a:p>
          <a:p>
            <a:r>
              <a:rPr lang="hr-HR" dirty="0"/>
              <a:t>i</a:t>
            </a:r>
            <a:r>
              <a:rPr lang="hr-HR" dirty="0" smtClean="0"/>
              <a:t>mati na umu publiku i njene sposobnosti, raspoloživo vrijeme</a:t>
            </a:r>
          </a:p>
          <a:p>
            <a:r>
              <a:rPr lang="hr-HR" dirty="0"/>
              <a:t>i</a:t>
            </a:r>
            <a:r>
              <a:rPr lang="hr-HR" dirty="0" smtClean="0"/>
              <a:t>zbjeći iskušenje da kažete sve što znate</a:t>
            </a:r>
          </a:p>
          <a:p>
            <a:r>
              <a:rPr lang="hr-HR" dirty="0"/>
              <a:t>p</a:t>
            </a:r>
            <a:r>
              <a:rPr lang="hr-HR" dirty="0" smtClean="0"/>
              <a:t>repustite cilju predavanja da vas vodi </a:t>
            </a:r>
            <a:r>
              <a:rPr lang="hr-HR" dirty="0"/>
              <a:t>i </a:t>
            </a:r>
            <a:r>
              <a:rPr lang="hr-HR" dirty="0" smtClean="0"/>
              <a:t>pomaže </a:t>
            </a:r>
            <a:r>
              <a:rPr lang="hr-HR" dirty="0"/>
              <a:t>da </a:t>
            </a:r>
            <a:r>
              <a:rPr lang="hr-HR" dirty="0" smtClean="0"/>
              <a:t>razaberete </a:t>
            </a:r>
            <a:r>
              <a:rPr lang="hr-HR" dirty="0"/>
              <a:t>što uključiti, a što ostaviti po </a:t>
            </a:r>
            <a:r>
              <a:rPr lang="hr-HR" dirty="0" smtClean="0"/>
              <a:t>strani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Definiranje </a:t>
            </a:r>
            <a:r>
              <a:rPr lang="hr-HR" dirty="0"/>
              <a:t>i uokvirivanje </a:t>
            </a:r>
            <a:r>
              <a:rPr lang="hr-HR" dirty="0" smtClean="0"/>
              <a:t>teme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7568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34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u</a:t>
            </a:r>
            <a:r>
              <a:rPr lang="hr-HR" dirty="0" smtClean="0"/>
              <a:t>vod – razrada – zaključak</a:t>
            </a:r>
          </a:p>
          <a:p>
            <a:r>
              <a:rPr lang="hr-HR" dirty="0"/>
              <a:t>s</a:t>
            </a:r>
            <a:r>
              <a:rPr lang="hr-HR" dirty="0" smtClean="0"/>
              <a:t>truktura predavanja nam pomaže povećavajući ukupnu jasnoću</a:t>
            </a:r>
          </a:p>
          <a:p>
            <a:r>
              <a:rPr lang="hr-HR" dirty="0"/>
              <a:t>a</a:t>
            </a:r>
            <a:r>
              <a:rPr lang="hr-HR" dirty="0" smtClean="0"/>
              <a:t>ko vama struktura nije jasna, neće biti ni slušateljima</a:t>
            </a:r>
          </a:p>
          <a:p>
            <a:r>
              <a:rPr lang="hr-HR" dirty="0"/>
              <a:t>o</a:t>
            </a:r>
            <a:r>
              <a:rPr lang="hr-HR" dirty="0" smtClean="0"/>
              <a:t>visno o temi koristite jednostavan popis, klasifikacijsku </a:t>
            </a:r>
            <a:r>
              <a:rPr lang="hr-HR" dirty="0"/>
              <a:t>hijerarhiju </a:t>
            </a:r>
            <a:r>
              <a:rPr lang="hr-HR" dirty="0" smtClean="0"/>
              <a:t>(s </a:t>
            </a:r>
            <a:r>
              <a:rPr lang="hr-HR" dirty="0"/>
              <a:t>točkama i </a:t>
            </a:r>
            <a:r>
              <a:rPr lang="hr-HR" dirty="0" smtClean="0"/>
              <a:t>pod-točkama), </a:t>
            </a:r>
            <a:r>
              <a:rPr lang="hr-HR" dirty="0"/>
              <a:t>s </a:t>
            </a:r>
            <a:r>
              <a:rPr lang="hr-HR" dirty="0" smtClean="0"/>
              <a:t>lančanom strukturom (u </a:t>
            </a:r>
            <a:r>
              <a:rPr lang="hr-HR" dirty="0"/>
              <a:t>kojima ćete voditi </a:t>
            </a:r>
            <a:r>
              <a:rPr lang="hr-HR" dirty="0" smtClean="0"/>
              <a:t>slušatelje </a:t>
            </a:r>
            <a:r>
              <a:rPr lang="hr-HR" dirty="0"/>
              <a:t>kroz argument ili dokaz korak po </a:t>
            </a:r>
            <a:r>
              <a:rPr lang="hr-HR" dirty="0" smtClean="0"/>
              <a:t>korak), </a:t>
            </a:r>
            <a:r>
              <a:rPr lang="hr-HR" dirty="0"/>
              <a:t>ili </a:t>
            </a:r>
            <a:r>
              <a:rPr lang="hr-HR" dirty="0" smtClean="0"/>
              <a:t>sl.</a:t>
            </a:r>
          </a:p>
          <a:p>
            <a:r>
              <a:rPr lang="hr-HR" dirty="0"/>
              <a:t>v</a:t>
            </a:r>
            <a:r>
              <a:rPr lang="hr-HR" dirty="0" smtClean="0"/>
              <a:t>oditi se jasnoćom </a:t>
            </a:r>
            <a:r>
              <a:rPr lang="hr-HR" dirty="0"/>
              <a:t>iz perspektive </a:t>
            </a:r>
            <a:r>
              <a:rPr lang="hr-HR" dirty="0" smtClean="0"/>
              <a:t>slušatelja – na početku navesti smjernice predavanja  </a:t>
            </a:r>
          </a:p>
          <a:p>
            <a:r>
              <a:rPr lang="hr-HR" dirty="0"/>
              <a:t>k</a:t>
            </a:r>
            <a:r>
              <a:rPr lang="hr-HR" dirty="0" smtClean="0"/>
              <a:t>oristite </a:t>
            </a:r>
            <a:r>
              <a:rPr lang="hr-HR" dirty="0"/>
              <a:t>ponavljanje </a:t>
            </a:r>
            <a:r>
              <a:rPr lang="hr-HR" dirty="0" smtClean="0"/>
              <a:t>za naglašavanje osobito važnih poruka </a:t>
            </a:r>
            <a:r>
              <a:rPr lang="hr-HR" dirty="0"/>
              <a:t>i </a:t>
            </a:r>
            <a:r>
              <a:rPr lang="hr-HR" dirty="0" smtClean="0"/>
              <a:t>objasnite stručan vokabular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Korištenje </a:t>
            </a:r>
            <a:r>
              <a:rPr lang="pl-PL" dirty="0"/>
              <a:t>strukture za postizanje </a:t>
            </a:r>
            <a:r>
              <a:rPr lang="pl-PL" dirty="0" smtClean="0"/>
              <a:t>jasnoće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420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35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provjeriti </a:t>
            </a:r>
            <a:r>
              <a:rPr lang="hr-HR" dirty="0"/>
              <a:t>imate li </a:t>
            </a:r>
            <a:r>
              <a:rPr lang="hr-HR" dirty="0" smtClean="0"/>
              <a:t>pravu </a:t>
            </a:r>
            <a:r>
              <a:rPr lang="hr-HR" dirty="0"/>
              <a:t>količinu informacija</a:t>
            </a:r>
          </a:p>
          <a:p>
            <a:r>
              <a:rPr lang="hr-HR" dirty="0" smtClean="0"/>
              <a:t>predavači </a:t>
            </a:r>
            <a:r>
              <a:rPr lang="hr-HR" dirty="0"/>
              <a:t>imaju tendenciju da imaju previše materijala - hrle ili nespretno preskaču dijelove predavanja</a:t>
            </a:r>
          </a:p>
          <a:p>
            <a:r>
              <a:rPr lang="hr-HR" dirty="0" smtClean="0"/>
              <a:t>puno </a:t>
            </a:r>
            <a:r>
              <a:rPr lang="hr-HR" dirty="0"/>
              <a:t>bolje je sažeti materijal u fazi pripreme, za računalom</a:t>
            </a:r>
          </a:p>
          <a:p>
            <a:r>
              <a:rPr lang="hr-HR" b="1" dirty="0" smtClean="0"/>
              <a:t>jedna </a:t>
            </a:r>
            <a:r>
              <a:rPr lang="hr-HR" b="1" dirty="0"/>
              <a:t>stranica teksta (</a:t>
            </a:r>
            <a:r>
              <a:rPr lang="hr-HR" b="1" dirty="0" err="1"/>
              <a:t>times</a:t>
            </a:r>
            <a:r>
              <a:rPr lang="hr-HR" b="1" dirty="0"/>
              <a:t> </a:t>
            </a:r>
            <a:r>
              <a:rPr lang="hr-HR" b="1" dirty="0" err="1"/>
              <a:t>new</a:t>
            </a:r>
            <a:r>
              <a:rPr lang="hr-HR" b="1" dirty="0"/>
              <a:t> roman 12, dupli prored, tj. 1,5) traje 5 minuta</a:t>
            </a:r>
          </a:p>
          <a:p>
            <a:r>
              <a:rPr lang="hr-HR" dirty="0" smtClean="0"/>
              <a:t>razmisliti </a:t>
            </a:r>
            <a:r>
              <a:rPr lang="hr-HR" dirty="0"/>
              <a:t>o tempu kojim se govori i varirati intonaciju kako bi se izbjegla monotonija za slušatelja</a:t>
            </a:r>
          </a:p>
          <a:p>
            <a:r>
              <a:rPr lang="hr-HR" dirty="0" smtClean="0"/>
              <a:t>iznošenje </a:t>
            </a:r>
            <a:r>
              <a:rPr lang="hr-HR" dirty="0"/>
              <a:t>primjera može uzeti dosta vremena pa ih koristiti pažljivo</a:t>
            </a:r>
          </a:p>
          <a:p>
            <a:r>
              <a:rPr lang="hr-HR" dirty="0" smtClean="0"/>
              <a:t>interaktivna </a:t>
            </a:r>
            <a:r>
              <a:rPr lang="hr-HR" dirty="0"/>
              <a:t>komponenta u predavanju može oduzeti dosta vremena pa unaprijed treba isplanirati koliko ćete od mogućeg vremena utrošiti na raspravu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Dodatni </a:t>
            </a:r>
            <a:r>
              <a:rPr lang="hr-HR" dirty="0"/>
              <a:t>elementi </a:t>
            </a:r>
            <a:r>
              <a:rPr lang="hr-HR" dirty="0" smtClean="0"/>
              <a:t>planiranja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874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36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</a:t>
            </a:r>
            <a:r>
              <a:rPr lang="hr-HR" dirty="0" smtClean="0"/>
              <a:t>a jezgrovito ilustriranje složenih ideja</a:t>
            </a:r>
          </a:p>
          <a:p>
            <a:r>
              <a:rPr lang="hr-HR" dirty="0" err="1" smtClean="0"/>
              <a:t>handouts</a:t>
            </a:r>
            <a:r>
              <a:rPr lang="hr-HR" dirty="0"/>
              <a:t>, primjeri, PowerPoint, </a:t>
            </a:r>
            <a:r>
              <a:rPr lang="hr-HR" dirty="0" smtClean="0"/>
              <a:t>slike (fotografije) </a:t>
            </a:r>
            <a:r>
              <a:rPr lang="hr-HR" dirty="0"/>
              <a:t>i </a:t>
            </a:r>
            <a:r>
              <a:rPr lang="hr-HR" dirty="0" smtClean="0"/>
              <a:t>grafikoni, audio i audiovizualni zapisi</a:t>
            </a:r>
          </a:p>
          <a:p>
            <a:r>
              <a:rPr lang="hr-HR" dirty="0"/>
              <a:t>p</a:t>
            </a:r>
            <a:r>
              <a:rPr lang="hr-HR" dirty="0" smtClean="0"/>
              <a:t>otiču raspravu</a:t>
            </a:r>
          </a:p>
          <a:p>
            <a:r>
              <a:rPr lang="hr-HR" dirty="0"/>
              <a:t>p</a:t>
            </a:r>
            <a:r>
              <a:rPr lang="hr-HR" dirty="0" smtClean="0"/>
              <a:t>romjena brzine sprječava monotoniju</a:t>
            </a:r>
          </a:p>
          <a:p>
            <a:r>
              <a:rPr lang="hr-HR" dirty="0"/>
              <a:t>s</a:t>
            </a:r>
            <a:r>
              <a:rPr lang="hr-HR" dirty="0" smtClean="0"/>
              <a:t>metnja ako nisu dobro usklađeni s predavanjem – ugrožavaju jasnoću predavanja</a:t>
            </a:r>
          </a:p>
          <a:p>
            <a:r>
              <a:rPr lang="hr-HR" dirty="0"/>
              <a:t>k</a:t>
            </a:r>
            <a:r>
              <a:rPr lang="hr-HR" dirty="0" smtClean="0"/>
              <a:t>oristiti ih razborito i namjerno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Korištenje pomagala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981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37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Uzevši </a:t>
            </a:r>
            <a:r>
              <a:rPr lang="hr-HR" dirty="0"/>
              <a:t>u obzir uvodne napomene, zamislite da vam je zadatak na stručnom skupu prezentirati primjer dobre prakse. </a:t>
            </a:r>
            <a:endParaRPr lang="hr-HR" dirty="0" smtClean="0"/>
          </a:p>
          <a:p>
            <a:r>
              <a:rPr lang="hr-HR" dirty="0" smtClean="0"/>
              <a:t>Prezentacija </a:t>
            </a:r>
            <a:r>
              <a:rPr lang="hr-HR" dirty="0"/>
              <a:t>treba biti duga 7 minuta. </a:t>
            </a:r>
            <a:r>
              <a:rPr lang="hr-HR" dirty="0" smtClean="0"/>
              <a:t>(Koliko treba biti složena struktura, obzirom na trajanje?)</a:t>
            </a:r>
          </a:p>
          <a:p>
            <a:r>
              <a:rPr lang="hr-HR" dirty="0" smtClean="0"/>
              <a:t>Prema </a:t>
            </a:r>
            <a:r>
              <a:rPr lang="hr-HR" dirty="0"/>
              <a:t>Objavi za medije, Pripremnim uputama </a:t>
            </a:r>
            <a:r>
              <a:rPr lang="hr-HR" dirty="0" smtClean="0"/>
              <a:t>koje su vam priložene i </a:t>
            </a:r>
            <a:r>
              <a:rPr lang="hr-HR" dirty="0"/>
              <a:t>vlastitim </a:t>
            </a:r>
            <a:r>
              <a:rPr lang="hr-HR" dirty="0" smtClean="0"/>
              <a:t>idejama (pretpostaviti </a:t>
            </a:r>
            <a:r>
              <a:rPr lang="hr-HR" dirty="0" smtClean="0"/>
              <a:t>što biste još mogli ubaciti u predavanje)</a:t>
            </a:r>
            <a:r>
              <a:rPr lang="hr-HR" dirty="0" smtClean="0"/>
              <a:t>kao grupa </a:t>
            </a:r>
            <a:r>
              <a:rPr lang="hr-HR" b="1" dirty="0"/>
              <a:t>napravite skicu predavanja</a:t>
            </a:r>
            <a:r>
              <a:rPr lang="hr-HR" dirty="0" smtClean="0"/>
              <a:t>. </a:t>
            </a:r>
            <a:endParaRPr lang="hr-HR" dirty="0"/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Priprema uspješnog predavanja - zadatak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14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38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Uvod: </a:t>
            </a:r>
            <a:r>
              <a:rPr lang="hr-HR" dirty="0" smtClean="0"/>
              <a:t>o čemu ćemo govoriti i zašto je to važno (1´)</a:t>
            </a:r>
          </a:p>
          <a:p>
            <a:r>
              <a:rPr lang="hr-HR" b="1" dirty="0" smtClean="0"/>
              <a:t>Razrada: </a:t>
            </a:r>
            <a:r>
              <a:rPr lang="hr-HR" dirty="0" smtClean="0"/>
              <a:t>(4´)</a:t>
            </a:r>
          </a:p>
          <a:p>
            <a:r>
              <a:rPr lang="hr-HR" dirty="0" smtClean="0"/>
              <a:t>upoznavanje s primjerom dobre prakse</a:t>
            </a:r>
          </a:p>
          <a:p>
            <a:r>
              <a:rPr lang="hr-HR" dirty="0"/>
              <a:t>u</a:t>
            </a:r>
            <a:r>
              <a:rPr lang="hr-HR" dirty="0" smtClean="0"/>
              <a:t>poznavanje s načinom rada</a:t>
            </a:r>
          </a:p>
          <a:p>
            <a:r>
              <a:rPr lang="hr-HR" b="1" dirty="0" smtClean="0"/>
              <a:t>Završni dio</a:t>
            </a:r>
            <a:r>
              <a:rPr lang="hr-HR" smtClean="0"/>
              <a:t>: </a:t>
            </a:r>
            <a:r>
              <a:rPr lang="hr-HR" smtClean="0"/>
              <a:t>poentiranje </a:t>
            </a:r>
            <a:r>
              <a:rPr lang="hr-HR" dirty="0" smtClean="0"/>
              <a:t>o primjeru </a:t>
            </a:r>
            <a:r>
              <a:rPr lang="hr-HR" dirty="0" smtClean="0"/>
              <a:t>dobre prakse s </a:t>
            </a:r>
            <a:r>
              <a:rPr lang="hr-HR" dirty="0" smtClean="0"/>
              <a:t>najefektnijom fotografijom na zadnjem slajdu ili prikazom dokumenta pripreme (2´)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</a:t>
            </a:r>
            <a:r>
              <a:rPr lang="hr-HR" dirty="0" smtClean="0"/>
              <a:t>truktura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888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39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err="1"/>
              <a:t>Preparing</a:t>
            </a:r>
            <a:r>
              <a:rPr lang="hr-HR" dirty="0"/>
              <a:t> a </a:t>
            </a:r>
            <a:r>
              <a:rPr lang="hr-HR" dirty="0" err="1" smtClean="0"/>
              <a:t>Lecture</a:t>
            </a:r>
            <a:r>
              <a:rPr lang="hr-HR" dirty="0"/>
              <a:t>, David L. </a:t>
            </a:r>
            <a:r>
              <a:rPr lang="hr-HR" dirty="0" err="1" smtClean="0"/>
              <a:t>Eastman</a:t>
            </a:r>
            <a:r>
              <a:rPr lang="hr-HR" dirty="0" smtClean="0"/>
              <a:t>. </a:t>
            </a:r>
            <a:r>
              <a:rPr lang="hr-HR" dirty="0" smtClean="0">
                <a:hlinkClick r:id="rId2"/>
              </a:rPr>
              <a:t>http</a:t>
            </a:r>
            <a:r>
              <a:rPr lang="hr-HR" dirty="0">
                <a:hlinkClick r:id="rId2"/>
              </a:rPr>
              <a:t>://</a:t>
            </a:r>
            <a:r>
              <a:rPr lang="hr-HR" dirty="0" smtClean="0">
                <a:hlinkClick r:id="rId2"/>
              </a:rPr>
              <a:t>www.yale.edu/</a:t>
            </a:r>
            <a:r>
              <a:rPr lang="hr-HR" dirty="0" err="1" smtClean="0">
                <a:hlinkClick r:id="rId2"/>
              </a:rPr>
              <a:t>graduateschool</a:t>
            </a:r>
            <a:r>
              <a:rPr lang="hr-HR" dirty="0" smtClean="0">
                <a:hlinkClick r:id="rId2"/>
              </a:rPr>
              <a:t>/</a:t>
            </a:r>
            <a:r>
              <a:rPr lang="hr-HR" dirty="0" err="1" smtClean="0">
                <a:hlinkClick r:id="rId2"/>
              </a:rPr>
              <a:t>teaching</a:t>
            </a:r>
            <a:r>
              <a:rPr lang="hr-HR" dirty="0" smtClean="0">
                <a:hlinkClick r:id="rId2"/>
              </a:rPr>
              <a:t>/</a:t>
            </a:r>
            <a:r>
              <a:rPr lang="hr-HR" dirty="0" err="1" smtClean="0">
                <a:hlinkClick r:id="rId2"/>
              </a:rPr>
              <a:t>preplecture.html</a:t>
            </a:r>
            <a:r>
              <a:rPr lang="hr-HR" i="1" dirty="0" smtClean="0"/>
              <a:t> </a:t>
            </a:r>
            <a:r>
              <a:rPr lang="hr-HR" dirty="0" smtClean="0"/>
              <a:t>(1. 4. 2014.)</a:t>
            </a:r>
          </a:p>
          <a:p>
            <a:r>
              <a:rPr lang="hr-HR" dirty="0" smtClean="0"/>
              <a:t>Boris </a:t>
            </a:r>
            <a:r>
              <a:rPr lang="hr-HR" dirty="0" err="1"/>
              <a:t>Hajoš</a:t>
            </a:r>
            <a:r>
              <a:rPr lang="hr-HR" dirty="0"/>
              <a:t> i Božo </a:t>
            </a:r>
            <a:r>
              <a:rPr lang="hr-HR" dirty="0" err="1"/>
              <a:t>Skoko</a:t>
            </a:r>
            <a:r>
              <a:rPr lang="hr-HR" dirty="0"/>
              <a:t>, </a:t>
            </a:r>
            <a:r>
              <a:rPr lang="hr-HR" dirty="0" err="1"/>
              <a:t>ur</a:t>
            </a:r>
            <a:r>
              <a:rPr lang="hr-HR" dirty="0"/>
              <a:t>., Odnosi s javnošću za organizacije civilnoga </a:t>
            </a:r>
            <a:r>
              <a:rPr lang="hr-HR" dirty="0" smtClean="0"/>
              <a:t>društva</a:t>
            </a:r>
            <a:r>
              <a:rPr lang="hr-HR" dirty="0"/>
              <a:t>, Hrvatska udruga za odnose s javnošću, Zagreb, 2009.</a:t>
            </a:r>
          </a:p>
          <a:p>
            <a:r>
              <a:rPr lang="hr-HR" dirty="0" smtClean="0"/>
              <a:t>Dejan </a:t>
            </a:r>
            <a:r>
              <a:rPr lang="hr-HR" dirty="0" err="1"/>
              <a:t>Verčič</a:t>
            </a:r>
            <a:r>
              <a:rPr lang="hr-HR" dirty="0"/>
              <a:t>, i dr., Odnosi s medijima, </a:t>
            </a:r>
            <a:r>
              <a:rPr lang="hr-HR" dirty="0" err="1"/>
              <a:t>Masmedia</a:t>
            </a:r>
            <a:r>
              <a:rPr lang="hr-HR" dirty="0"/>
              <a:t>, Zagreb, 2004.</a:t>
            </a:r>
          </a:p>
          <a:p>
            <a:r>
              <a:rPr lang="hr-HR" dirty="0" err="1" smtClean="0"/>
              <a:t>Judith</a:t>
            </a:r>
            <a:r>
              <a:rPr lang="hr-HR" dirty="0" smtClean="0"/>
              <a:t> </a:t>
            </a:r>
            <a:r>
              <a:rPr lang="hr-HR" dirty="0"/>
              <a:t>A. </a:t>
            </a:r>
            <a:r>
              <a:rPr lang="hr-HR" dirty="0" err="1"/>
              <a:t>Hall</a:t>
            </a:r>
            <a:r>
              <a:rPr lang="hr-HR" dirty="0"/>
              <a:t> i </a:t>
            </a:r>
            <a:r>
              <a:rPr lang="hr-HR" dirty="0" err="1"/>
              <a:t>Mark</a:t>
            </a:r>
            <a:r>
              <a:rPr lang="hr-HR" dirty="0"/>
              <a:t> </a:t>
            </a:r>
            <a:r>
              <a:rPr lang="hr-HR" dirty="0" err="1"/>
              <a:t>L</a:t>
            </a:r>
            <a:r>
              <a:rPr lang="hr-HR" dirty="0"/>
              <a:t>. </a:t>
            </a:r>
            <a:r>
              <a:rPr lang="hr-HR" dirty="0" err="1"/>
              <a:t>Knapp</a:t>
            </a:r>
            <a:r>
              <a:rPr lang="hr-HR" dirty="0"/>
              <a:t>, Neverbalna komunikacija u ljudskoj interakciji, Naklada Slap, Jastrebarsko, 2010.</a:t>
            </a:r>
          </a:p>
          <a:p>
            <a:r>
              <a:rPr lang="hr-HR" dirty="0" smtClean="0"/>
              <a:t>Jurica </a:t>
            </a:r>
            <a:r>
              <a:rPr lang="hr-HR" dirty="0"/>
              <a:t>Pavičić, Strategija marketinga neprofitnih organizacija, </a:t>
            </a:r>
            <a:r>
              <a:rPr lang="hr-HR" dirty="0" err="1"/>
              <a:t>Masmedia</a:t>
            </a:r>
            <a:r>
              <a:rPr lang="hr-HR" dirty="0"/>
              <a:t>, Zagreb, 2003.</a:t>
            </a:r>
          </a:p>
          <a:p>
            <a:r>
              <a:rPr lang="hr-HR" dirty="0" smtClean="0"/>
              <a:t>Ksenija </a:t>
            </a:r>
            <a:r>
              <a:rPr lang="hr-HR" dirty="0"/>
              <a:t>Pletenac, Komunikacija i rad u timu, hrcak.srce.hr/file/154122, (27. 2. 2014.)</a:t>
            </a:r>
          </a:p>
          <a:p>
            <a:r>
              <a:rPr lang="hr-HR" dirty="0" smtClean="0"/>
              <a:t>Majda </a:t>
            </a:r>
            <a:r>
              <a:rPr lang="hr-HR" dirty="0"/>
              <a:t>Rijavec i Dubravka Miljković, Kako se zauzeti za sebe?, IEP, Zagreb, 2002.</a:t>
            </a:r>
          </a:p>
          <a:p>
            <a:r>
              <a:rPr lang="hr-HR" dirty="0" smtClean="0"/>
              <a:t>Smiljka </a:t>
            </a:r>
            <a:r>
              <a:rPr lang="hr-HR" dirty="0" err="1"/>
              <a:t>Leinert</a:t>
            </a:r>
            <a:r>
              <a:rPr lang="hr-HR" dirty="0"/>
              <a:t> – Novosel, Komunikacijski kompas, Plejada, Zagreb, 2012.</a:t>
            </a:r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752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4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dobri </a:t>
            </a:r>
            <a:r>
              <a:rPr lang="hr-HR" b="1" dirty="0"/>
              <a:t>komunikatori: </a:t>
            </a:r>
          </a:p>
          <a:p>
            <a:r>
              <a:rPr lang="hr-HR" dirty="0" smtClean="0"/>
              <a:t>postižu veći </a:t>
            </a:r>
            <a:r>
              <a:rPr lang="hr-HR" dirty="0"/>
              <a:t>uspjeh u poslu i privatnom </a:t>
            </a:r>
            <a:r>
              <a:rPr lang="hr-HR" dirty="0" smtClean="0"/>
              <a:t>životu</a:t>
            </a:r>
            <a:endParaRPr lang="hr-HR" dirty="0"/>
          </a:p>
          <a:p>
            <a:r>
              <a:rPr lang="hr-HR" dirty="0" smtClean="0"/>
              <a:t>povoljno </a:t>
            </a:r>
            <a:r>
              <a:rPr lang="hr-HR" dirty="0"/>
              <a:t>djeluju na rad i osjećanje </a:t>
            </a:r>
            <a:r>
              <a:rPr lang="hr-HR" dirty="0" smtClean="0"/>
              <a:t>drugih</a:t>
            </a:r>
            <a:endParaRPr lang="hr-HR" dirty="0"/>
          </a:p>
          <a:p>
            <a:r>
              <a:rPr lang="hr-HR" dirty="0" smtClean="0"/>
              <a:t>zadovoljniji </a:t>
            </a:r>
            <a:r>
              <a:rPr lang="hr-HR" dirty="0"/>
              <a:t>su sobom i svojim </a:t>
            </a:r>
            <a:r>
              <a:rPr lang="hr-HR" dirty="0" smtClean="0"/>
              <a:t>životom</a:t>
            </a:r>
          </a:p>
          <a:p>
            <a:endParaRPr lang="hr-HR" dirty="0"/>
          </a:p>
          <a:p>
            <a:r>
              <a:rPr lang="hr-HR" b="1" dirty="0"/>
              <a:t>s</a:t>
            </a:r>
            <a:r>
              <a:rPr lang="hr-HR" b="1" dirty="0" smtClean="0"/>
              <a:t>vaka osoba je jedna poruka:</a:t>
            </a:r>
          </a:p>
          <a:p>
            <a:r>
              <a:rPr lang="hr-HR" dirty="0"/>
              <a:t>d</a:t>
            </a:r>
            <a:r>
              <a:rPr lang="hr-HR" dirty="0" smtClean="0"/>
              <a:t>ojam o nama stvara se u prvih 7 </a:t>
            </a:r>
            <a:r>
              <a:rPr lang="hr-HR" dirty="0" smtClean="0"/>
              <a:t>sekundi </a:t>
            </a:r>
            <a:r>
              <a:rPr lang="hr-HR" dirty="0" smtClean="0"/>
              <a:t>komunikacije, sugovornik nas prvo vidi, čuje i tek potom </a:t>
            </a:r>
            <a:r>
              <a:rPr lang="hr-HR" dirty="0" smtClean="0"/>
              <a:t>razumije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USPJEH U ŽIVOTU OVISI O DOBROJ KOMUNIKACIJI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182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5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7% poruke tumači kroz razumijevanje čiste poruke (njeno emocionalno značenje sugovorniku)</a:t>
            </a:r>
          </a:p>
          <a:p>
            <a:r>
              <a:rPr lang="hr-HR" dirty="0" smtClean="0"/>
              <a:t>38% poruke tumači kroz ton glasa</a:t>
            </a:r>
          </a:p>
          <a:p>
            <a:r>
              <a:rPr lang="hr-HR" dirty="0" smtClean="0"/>
              <a:t>55% poruke tumači kroz naše neverbalne znakove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sugovornik doživljava ono što mu želimo priopćiti?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115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6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komunikaciji treba “samo” poći od primatelja</a:t>
            </a:r>
          </a:p>
          <a:p>
            <a:r>
              <a:rPr lang="hr-HR" dirty="0" smtClean="0"/>
              <a:t>tada može očekivati:</a:t>
            </a:r>
          </a:p>
          <a:p>
            <a:pPr lvl="1"/>
            <a:r>
              <a:rPr lang="hr-HR" dirty="0" smtClean="0"/>
              <a:t>da će ga primatelj razumjeti</a:t>
            </a:r>
          </a:p>
          <a:p>
            <a:pPr lvl="1"/>
            <a:r>
              <a:rPr lang="hr-HR" dirty="0" smtClean="0"/>
              <a:t>da će biti prihvaćen (simpatičan) od primatelja</a:t>
            </a:r>
          </a:p>
          <a:p>
            <a:pPr lvl="1"/>
            <a:r>
              <a:rPr lang="hr-HR" dirty="0" smtClean="0"/>
              <a:t>da će primatelju biti zanimljiv</a:t>
            </a:r>
          </a:p>
          <a:p>
            <a:pPr lvl="1"/>
            <a:r>
              <a:rPr lang="hr-HR" dirty="0" smtClean="0"/>
              <a:t>da će sadržaj biti prihvaćen kao adekvatan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biti bolji komunikator?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94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441" y="274639"/>
            <a:ext cx="10969943" cy="6249987"/>
          </a:xfrm>
        </p:spPr>
        <p:txBody>
          <a:bodyPr>
            <a:normAutofit fontScale="90000"/>
          </a:bodyPr>
          <a:lstStyle/>
          <a:p>
            <a:pPr algn="l"/>
            <a:r>
              <a:rPr lang="hr-HR" altLang="sr-Latn-RS" sz="2800" dirty="0"/>
              <a:t>DIMENZIJE </a:t>
            </a:r>
            <a:r>
              <a:rPr lang="hr-HR" altLang="sr-Latn-RS" sz="3600" b="1" dirty="0" smtClean="0"/>
              <a:t>ODNOSA U KOMUNIKACIJI</a:t>
            </a: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b="1" dirty="0" smtClean="0"/>
              <a:t>HORIZONTALNA</a:t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VERTIKALNA </a:t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TASK DIMENZIJA</a:t>
            </a:r>
            <a:br>
              <a:rPr lang="hr-HR" altLang="sr-Latn-RS" sz="2800" b="1" dirty="0" smtClean="0"/>
            </a:br>
            <a:r>
              <a:rPr lang="hr-HR" altLang="sr-Latn-RS" sz="2800" b="1" dirty="0"/>
              <a:t/>
            </a:r>
            <a:br>
              <a:rPr lang="hr-HR" altLang="sr-Latn-RS" sz="2800" b="1" dirty="0"/>
            </a:br>
            <a:r>
              <a:rPr lang="hr-HR" altLang="sr-Latn-RS" sz="2800" dirty="0" smtClean="0"/>
              <a:t>U </a:t>
            </a:r>
            <a:r>
              <a:rPr lang="hr-HR" altLang="sr-Latn-RS" sz="2800" b="1" dirty="0"/>
              <a:t>HORIZONTALNOJ</a:t>
            </a:r>
            <a:r>
              <a:rPr lang="hr-HR" altLang="sr-Latn-RS" sz="2800" dirty="0"/>
              <a:t> POSTOJE DVIJE PODDIMENZIJE:</a:t>
            </a:r>
            <a:br>
              <a:rPr lang="hr-HR" altLang="sr-Latn-RS" sz="2800" dirty="0"/>
            </a:br>
            <a:r>
              <a:rPr lang="hr-HR" altLang="sr-Latn-RS" sz="2800" b="1" dirty="0" smtClean="0"/>
              <a:t>KOOPERATIVNA</a:t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AGRESIVNA</a:t>
            </a: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endParaRPr lang="hr-HR" altLang="sr-Latn-RS" sz="2800" dirty="0"/>
          </a:p>
        </p:txBody>
      </p:sp>
      <p:sp>
        <p:nvSpPr>
          <p:cNvPr id="205827" name="AutoShape 3"/>
          <p:cNvSpPr>
            <a:spLocks noChangeArrowheads="1"/>
          </p:cNvSpPr>
          <p:nvPr/>
        </p:nvSpPr>
        <p:spPr bwMode="auto">
          <a:xfrm>
            <a:off x="5747794" y="1411883"/>
            <a:ext cx="3165709" cy="2305050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>
              <a:solidFill>
                <a:prstClr val="white"/>
              </a:solidFill>
            </a:endParaRPr>
          </a:p>
        </p:txBody>
      </p:sp>
      <p:sp>
        <p:nvSpPr>
          <p:cNvPr id="205828" name="Line 4"/>
          <p:cNvSpPr>
            <a:spLocks noChangeShapeType="1"/>
          </p:cNvSpPr>
          <p:nvPr/>
        </p:nvSpPr>
        <p:spPr bwMode="auto">
          <a:xfrm flipV="1">
            <a:off x="5531260" y="1700808"/>
            <a:ext cx="3070484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33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8</a:t>
            </a:fld>
            <a:endParaRPr lang="en-US"/>
          </a:p>
        </p:txBody>
      </p:sp>
      <p:sp>
        <p:nvSpPr>
          <p:cNvPr id="7" name="Podnaslov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S PRETPOSTAVLJENOM OSOBOM </a:t>
            </a:r>
            <a:endParaRPr lang="pl-PL" dirty="0" smtClean="0"/>
          </a:p>
          <a:p>
            <a:pPr algn="ctr"/>
            <a:r>
              <a:rPr lang="pl-PL" dirty="0" smtClean="0"/>
              <a:t>I </a:t>
            </a:r>
            <a:r>
              <a:rPr lang="pl-PL" dirty="0"/>
              <a:t>U TIMU</a:t>
            </a:r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USPJEŠAN RAZGOVOR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61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BEC2-482C-4F4A-8360-5FF8C3DA27DA}" type="datetime1">
              <a:rPr lang="hr-HR" smtClean="0"/>
              <a:t>7.4.2014.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XXVI. PŠŠK Robert Posavec i Draženka Stančić</a:t>
            </a: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9</a:t>
            </a:fld>
            <a:endParaRPr lang="en-US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b="1" dirty="0" smtClean="0"/>
              <a:t>stvoriti </a:t>
            </a:r>
            <a:r>
              <a:rPr lang="hr-HR" altLang="sr-Latn-RS" b="1" dirty="0" smtClean="0"/>
              <a:t>pozitivan stav i raspoloženje kod </a:t>
            </a:r>
            <a:r>
              <a:rPr lang="hr-HR" altLang="sr-Latn-RS" b="1" dirty="0" smtClean="0"/>
              <a:t>primatelja 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b="1" dirty="0" smtClean="0"/>
              <a:t>dati vrijednost primatelju </a:t>
            </a:r>
            <a:endParaRPr lang="hr-HR" altLang="sr-Latn-RS" b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altLang="sr-Latn-RS" b="1" dirty="0" smtClean="0"/>
              <a:t>dati ulogu </a:t>
            </a:r>
            <a:endParaRPr lang="hr-HR" altLang="sr-Latn-RS" b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 smtClean="0"/>
              <a:t>pobuditi </a:t>
            </a:r>
            <a:r>
              <a:rPr lang="hr-HR" altLang="sr-Latn-RS" b="1" dirty="0" smtClean="0"/>
              <a:t>zanimanje</a:t>
            </a:r>
            <a:r>
              <a:rPr lang="hr-HR" altLang="sr-Latn-RS" dirty="0" smtClean="0"/>
              <a:t> </a:t>
            </a:r>
            <a:endParaRPr lang="hr-HR" alt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 smtClean="0"/>
              <a:t>biti </a:t>
            </a:r>
            <a:r>
              <a:rPr lang="hr-HR" altLang="sr-Latn-RS" b="1" dirty="0" smtClean="0"/>
              <a:t>živahan i uvjerljiv </a:t>
            </a:r>
            <a:endParaRPr lang="hr-HR" altLang="sr-Latn-RS" b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 smtClean="0"/>
              <a:t>biti</a:t>
            </a:r>
            <a:r>
              <a:rPr lang="hr-HR" altLang="sr-Latn-RS" dirty="0" smtClean="0"/>
              <a:t> </a:t>
            </a:r>
            <a:r>
              <a:rPr lang="hr-HR" altLang="sr-Latn-RS" b="1" dirty="0" smtClean="0"/>
              <a:t>jasan i sređen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b="1" dirty="0" smtClean="0"/>
              <a:t>ne </a:t>
            </a:r>
            <a:r>
              <a:rPr lang="hr-HR" altLang="sr-Latn-RS" b="1" dirty="0" smtClean="0"/>
              <a:t>napadati</a:t>
            </a:r>
            <a:endParaRPr lang="hr-HR" altLang="sr-Latn-RS" dirty="0" smtClean="0"/>
          </a:p>
          <a:p>
            <a:endParaRPr lang="hr-HR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USPJEŠNA KOMUNIKACIJA </a:t>
            </a:r>
          </a:p>
        </p:txBody>
      </p:sp>
    </p:spTree>
    <p:extLst>
      <p:ext uri="{BB962C8B-B14F-4D97-AF65-F5344CB8AC3E}">
        <p14:creationId xmlns:p14="http://schemas.microsoft.com/office/powerpoint/2010/main" val="427654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27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Jigsaw design template" id="{14C4544E-5D6E-4A0E-A4F6-43B5568F88FA}" vid="{794A1C51-6A02-405C-B010-53747BB716D8}"/>
    </a:ext>
  </a:extLst>
</a:theme>
</file>

<file path=ppt/theme/theme2.xml><?xml version="1.0" encoding="utf-8"?>
<a:theme xmlns:a="http://schemas.openxmlformats.org/drawingml/2006/main" name="1_TS103460527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Jigsaw design template" id="{14C4544E-5D6E-4A0E-A4F6-43B5568F88FA}" vid="{794A1C51-6A02-405C-B010-53747BB716D8}"/>
    </a:ext>
  </a:extLst>
</a:theme>
</file>

<file path=ppt/theme/theme3.xml><?xml version="1.0" encoding="utf-8"?>
<a:theme xmlns:a="http://schemas.openxmlformats.org/drawingml/2006/main" name="2_TS103460527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Jigsaw design template" id="{14C4544E-5D6E-4A0E-A4F6-43B5568F88FA}" vid="{794A1C51-6A02-405C-B010-53747BB716D8}"/>
    </a:ext>
  </a:extLst>
</a:theme>
</file>

<file path=ppt/theme/theme4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722232B-9DED-49EA-BCCA-813199E056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TS103460527</Template>
  <TotalTime>0</TotalTime>
  <Words>2440</Words>
  <Application>Microsoft Office PowerPoint</Application>
  <PresentationFormat>Prilagođeno</PresentationFormat>
  <Paragraphs>356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Naslovi slajdova</vt:lpstr>
      </vt:variant>
      <vt:variant>
        <vt:i4>39</vt:i4>
      </vt:variant>
    </vt:vector>
  </HeadingPairs>
  <TitlesOfParts>
    <vt:vector size="42" baseType="lpstr">
      <vt:lpstr>TS103460527</vt:lpstr>
      <vt:lpstr>1_TS103460527</vt:lpstr>
      <vt:lpstr>2_TS103460527</vt:lpstr>
      <vt:lpstr>Napredni alati za razvoj uspješne komunikacije u odnosima s javnostima školskog knjižničara</vt:lpstr>
      <vt:lpstr>PLAN RADA</vt:lpstr>
      <vt:lpstr>ŠTO JE UOPĆE KOMUNIKACIJA? </vt:lpstr>
      <vt:lpstr>USPJEH U ŽIVOTU OVISI O DOBROJ KOMUNIKACIJI</vt:lpstr>
      <vt:lpstr>Kako sugovornik doživljava ono što mu želimo priopćiti?</vt:lpstr>
      <vt:lpstr>Kako biti bolji komunikator?</vt:lpstr>
      <vt:lpstr>DIMENZIJE ODNOSA U KOMUNIKACIJI       HORIZONTALNA VERTIKALNA  TASK DIMENZIJA  U HORIZONTALNOJ POSTOJE DVIJE PODDIMENZIJE: KOOPERATIVNA AGRESIVNA  </vt:lpstr>
      <vt:lpstr>USPJEŠAN RAZGOVOR</vt:lpstr>
      <vt:lpstr>USPJEŠNA KOMUNIKACIJA </vt:lpstr>
      <vt:lpstr>KAKO DOVESTI SUGOVORNIKA U  POVOLJNO RASPOLOŽENJE</vt:lpstr>
      <vt:lpstr>PRIDAVANJE VRIJEDNOSTI SUGOVORNIKU </vt:lpstr>
      <vt:lpstr>ŠTO VIŠE PORUKA PRETVORITI U PITANJA (MAKAR I RETORIČKA) </vt:lpstr>
      <vt:lpstr>POVEĆAVANJE UTJECAJA NA   SUGOVORNIKA KROZ SLIČNOST</vt:lpstr>
      <vt:lpstr>POVEĆAVANJE UTJECAJA NA SUGOVORNIKA KROZ VERBALNU SLIČNOST</vt:lpstr>
      <vt:lpstr>POVEĆAVANJE UTJECAJA NA SUGOVORNIKA KROZ NEVERBALNU SLIČNOST</vt:lpstr>
      <vt:lpstr>DVA TEMELJNA STANJA ČOVJEKOVA PONAŠANJA</vt:lpstr>
      <vt:lpstr>USMJERAVANJE NA “DA” STANJE I   REAGIRANJE</vt:lpstr>
      <vt:lpstr>USMJERAVANJE - TEHNIKA POSTUPNOSTI </vt:lpstr>
      <vt:lpstr>AKTIVNO SLUŠANJE </vt:lpstr>
      <vt:lpstr>NEVERBALNA KOMUNIKACIJA</vt:lpstr>
      <vt:lpstr>NEVERBALNA KOMUNIKACIJA</vt:lpstr>
      <vt:lpstr>RAZINE NEVERBALNE KOMUNIKACIJE</vt:lpstr>
      <vt:lpstr>ASERTIVNA KOMUNIKACIJA</vt:lpstr>
      <vt:lpstr>KAKO REĆI „NE”</vt:lpstr>
      <vt:lpstr>Suradnja u timu/poticanje suradnje</vt:lpstr>
      <vt:lpstr>IZJAVA ZA MEDIJE</vt:lpstr>
      <vt:lpstr>Izjava za medije</vt:lpstr>
      <vt:lpstr>Izjava za medije</vt:lpstr>
      <vt:lpstr>Izjava za medije</vt:lpstr>
      <vt:lpstr>Izjava za medije - zadatak </vt:lpstr>
      <vt:lpstr>PRIPREMA PREDAVANJA</vt:lpstr>
      <vt:lpstr>Priprema predavanja</vt:lpstr>
      <vt:lpstr>Definiranje i uokvirivanje teme</vt:lpstr>
      <vt:lpstr>Korištenje strukture za postizanje jasnoće</vt:lpstr>
      <vt:lpstr>Dodatni elementi planiranja</vt:lpstr>
      <vt:lpstr>Korištenje pomagala</vt:lpstr>
      <vt:lpstr>Priprema uspješnog predavanja - zadatak </vt:lpstr>
      <vt:lpstr>Struktura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2014-03-27T09:01:03Z</dcterms:created>
  <dcterms:modified xsi:type="dcterms:W3CDTF">2014-04-07T13:01:55Z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TC034605279991</vt:lpwstr>
  </property>
</Properties>
</file>