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61" r:id="rId3"/>
    <p:sldId id="260" r:id="rId4"/>
    <p:sldId id="259" r:id="rId5"/>
    <p:sldId id="268" r:id="rId6"/>
    <p:sldId id="269" r:id="rId7"/>
    <p:sldId id="270" r:id="rId8"/>
    <p:sldId id="271" r:id="rId9"/>
    <p:sldId id="272" r:id="rId10"/>
    <p:sldId id="273" r:id="rId11"/>
    <p:sldId id="258" r:id="rId12"/>
    <p:sldId id="257" r:id="rId13"/>
    <p:sldId id="262" r:id="rId14"/>
    <p:sldId id="263" r:id="rId15"/>
    <p:sldId id="277" r:id="rId16"/>
    <p:sldId id="264" r:id="rId17"/>
    <p:sldId id="265" r:id="rId18"/>
    <p:sldId id="266" r:id="rId19"/>
    <p:sldId id="274" r:id="rId20"/>
    <p:sldId id="267" r:id="rId21"/>
    <p:sldId id="275" r:id="rId22"/>
    <p:sldId id="276" r:id="rId23"/>
    <p:sldId id="278"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showPr>
  <p:clrMru>
    <a:srgbClr val="00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6" d="100"/>
          <a:sy n="126" d="100"/>
        </p:scale>
        <p:origin x="-119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7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Kliknite da biste uredili stilove teksta matrice</a:t>
            </a:r>
          </a:p>
          <a:p>
            <a:pPr lvl="1"/>
            <a:r>
              <a:rPr lang="en-US" smtClean="0"/>
              <a:t>Druga razina</a:t>
            </a:r>
          </a:p>
          <a:p>
            <a:pPr lvl="2"/>
            <a:r>
              <a:rPr lang="en-US" smtClean="0"/>
              <a:t>Treća razina</a:t>
            </a:r>
          </a:p>
          <a:p>
            <a:pPr lvl="3"/>
            <a:r>
              <a:rPr lang="en-US" smtClean="0"/>
              <a:t>Četvrta razina</a:t>
            </a:r>
          </a:p>
          <a:p>
            <a:pPr lvl="4"/>
            <a:r>
              <a:rPr lang="en-US" smtClean="0"/>
              <a:t>Peta razina</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296223E-A236-4354-A310-A26DEB136F3B}"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408FCD-7D4A-4C87-A196-08AA7DCB7872}" type="slidenum">
              <a:rPr lang="en-US"/>
              <a:pPr/>
              <a:t>1</a:t>
            </a:fld>
            <a:endParaRPr lang="en-US"/>
          </a:p>
        </p:txBody>
      </p:sp>
      <p:sp>
        <p:nvSpPr>
          <p:cNvPr id="4098" name="Rectangle 2"/>
          <p:cNvSpPr>
            <a:spLocks noRo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sr-Latn-C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4DFDF5-05EC-42CF-9F66-7A3C5988E3AE}" type="slidenum">
              <a:rPr lang="en-US"/>
              <a:pPr/>
              <a:t>10</a:t>
            </a:fld>
            <a:endParaRPr lang="en-US"/>
          </a:p>
        </p:txBody>
      </p:sp>
      <p:sp>
        <p:nvSpPr>
          <p:cNvPr id="22530" name="Rectangle 2"/>
          <p:cNvSpPr>
            <a:spLocks noRo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sr-Latn-C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6F14B7-2FB8-4329-9F89-20B3A1D9FFDC}" type="slidenum">
              <a:rPr lang="en-US"/>
              <a:pPr/>
              <a:t>11</a:t>
            </a:fld>
            <a:endParaRPr lang="en-US"/>
          </a:p>
        </p:txBody>
      </p:sp>
      <p:sp>
        <p:nvSpPr>
          <p:cNvPr id="7170" name="Rectangle 2"/>
          <p:cNvSpPr>
            <a:spLocks noRo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sr-Latn-C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2357AF-6D7A-4951-BA52-5604F4745D74}" type="slidenum">
              <a:rPr lang="en-US"/>
              <a:pPr/>
              <a:t>12</a:t>
            </a:fld>
            <a:endParaRPr lang="en-US"/>
          </a:p>
        </p:txBody>
      </p:sp>
      <p:sp>
        <p:nvSpPr>
          <p:cNvPr id="6146" name="Rectangle 2"/>
          <p:cNvSpPr>
            <a:spLocks noRot="1" noChangeArrowheads="1" noTextEdit="1"/>
          </p:cNvSpPr>
          <p:nvPr>
            <p:ph type="sldImg"/>
          </p:nvPr>
        </p:nvSpPr>
        <p:spPr>
          <a:ln/>
        </p:spPr>
      </p:sp>
      <p:sp>
        <p:nvSpPr>
          <p:cNvPr id="6147" name="Rectangle 3"/>
          <p:cNvSpPr>
            <a:spLocks noGrp="1" noChangeArrowheads="1"/>
          </p:cNvSpPr>
          <p:nvPr>
            <p:ph type="body" idx="1"/>
          </p:nvPr>
        </p:nvSpPr>
        <p:spPr/>
        <p:txBody>
          <a:bodyPr/>
          <a:lstStyle/>
          <a:p>
            <a:endParaRPr lang="sr-Latn-C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0AD46B-A42C-4E2B-A5A4-B7B500F106B9}" type="slidenum">
              <a:rPr lang="en-US"/>
              <a:pPr/>
              <a:t>13</a:t>
            </a:fld>
            <a:endParaRPr lang="en-US"/>
          </a:p>
        </p:txBody>
      </p:sp>
      <p:sp>
        <p:nvSpPr>
          <p:cNvPr id="11266" name="Rectangle 2"/>
          <p:cNvSpPr>
            <a:spLocks noRo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sr-Latn-C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DA1AD7-7FD6-408D-AEF6-C7D0049BB8A9}" type="slidenum">
              <a:rPr lang="en-US"/>
              <a:pPr/>
              <a:t>14</a:t>
            </a:fld>
            <a:endParaRPr lang="en-US"/>
          </a:p>
        </p:txBody>
      </p:sp>
      <p:sp>
        <p:nvSpPr>
          <p:cNvPr id="12290" name="Rectangle 2"/>
          <p:cNvSpPr>
            <a:spLocks noRot="1" noChangeArrowheads="1" noTextEdit="1"/>
          </p:cNvSpPr>
          <p:nvPr>
            <p:ph type="sldImg"/>
          </p:nvPr>
        </p:nvSpPr>
        <p:spPr>
          <a:ln/>
        </p:spPr>
      </p:sp>
      <p:sp>
        <p:nvSpPr>
          <p:cNvPr id="12291" name="Rectangle 3"/>
          <p:cNvSpPr>
            <a:spLocks noGrp="1" noChangeArrowheads="1"/>
          </p:cNvSpPr>
          <p:nvPr>
            <p:ph type="body" idx="1"/>
          </p:nvPr>
        </p:nvSpPr>
        <p:spPr/>
        <p:txBody>
          <a:bodyPr/>
          <a:lstStyle/>
          <a:p>
            <a:endParaRPr lang="sr-Latn-C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05EFFE-7114-48F0-9BCC-F98556BBCDFD}" type="slidenum">
              <a:rPr lang="en-US"/>
              <a:pPr/>
              <a:t>15</a:t>
            </a:fld>
            <a:endParaRPr lang="en-US"/>
          </a:p>
        </p:txBody>
      </p:sp>
      <p:sp>
        <p:nvSpPr>
          <p:cNvPr id="48130" name="Rectangle 2"/>
          <p:cNvSpPr>
            <a:spLocks noRo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sr-Latn-C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EAD1CB-B6E2-4646-B2FD-40DFFA9506DB}" type="slidenum">
              <a:rPr lang="en-US"/>
              <a:pPr/>
              <a:t>16</a:t>
            </a:fld>
            <a:endParaRPr lang="en-US"/>
          </a:p>
        </p:txBody>
      </p:sp>
      <p:sp>
        <p:nvSpPr>
          <p:cNvPr id="13314" name="Rectangle 2"/>
          <p:cNvSpPr>
            <a:spLocks noRo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sr-Latn-C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EC9AC6-CD00-49BD-B4D3-2A572BE83FCB}" type="slidenum">
              <a:rPr lang="en-US"/>
              <a:pPr/>
              <a:t>17</a:t>
            </a:fld>
            <a:endParaRPr lang="en-US"/>
          </a:p>
        </p:txBody>
      </p:sp>
      <p:sp>
        <p:nvSpPr>
          <p:cNvPr id="14338" name="Rectangle 2"/>
          <p:cNvSpPr>
            <a:spLocks noRot="1" noChangeArrowheads="1" noTextEdit="1"/>
          </p:cNvSpPr>
          <p:nvPr>
            <p:ph type="sldImg"/>
          </p:nvPr>
        </p:nvSpPr>
        <p:spPr>
          <a:ln/>
        </p:spPr>
      </p:sp>
      <p:sp>
        <p:nvSpPr>
          <p:cNvPr id="14339" name="Rectangle 3"/>
          <p:cNvSpPr>
            <a:spLocks noGrp="1" noChangeArrowheads="1"/>
          </p:cNvSpPr>
          <p:nvPr>
            <p:ph type="body" idx="1"/>
          </p:nvPr>
        </p:nvSpPr>
        <p:spPr/>
        <p:txBody>
          <a:bodyPr/>
          <a:lstStyle/>
          <a:p>
            <a:endParaRPr lang="sr-Latn-C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839910-A235-4F7B-97A4-101D9141B5C9}" type="slidenum">
              <a:rPr lang="en-US"/>
              <a:pPr/>
              <a:t>18</a:t>
            </a:fld>
            <a:endParaRPr lang="en-US"/>
          </a:p>
        </p:txBody>
      </p:sp>
      <p:sp>
        <p:nvSpPr>
          <p:cNvPr id="15362" name="Rectangle 2"/>
          <p:cNvSpPr>
            <a:spLocks noRo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sr-Latn-C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A16971-0C78-469C-AD87-E42815F90C23}" type="slidenum">
              <a:rPr lang="en-US"/>
              <a:pPr/>
              <a:t>19</a:t>
            </a:fld>
            <a:endParaRPr lang="en-US"/>
          </a:p>
        </p:txBody>
      </p:sp>
      <p:sp>
        <p:nvSpPr>
          <p:cNvPr id="41986" name="Rectangle 2"/>
          <p:cNvSpPr>
            <a:spLocks noRo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sr-Latn-C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1EFF70-EA0D-4C06-A4E4-6F26C3BC471E}" type="slidenum">
              <a:rPr lang="en-US"/>
              <a:pPr/>
              <a:t>2</a:t>
            </a:fld>
            <a:endParaRPr lang="en-US"/>
          </a:p>
        </p:txBody>
      </p:sp>
      <p:sp>
        <p:nvSpPr>
          <p:cNvPr id="10242" name="Rectangle 2"/>
          <p:cNvSpPr>
            <a:spLocks noRo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sr-Latn-C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E7B01E-58E7-4C9E-A6D8-923D26600D48}" type="slidenum">
              <a:rPr lang="en-US"/>
              <a:pPr/>
              <a:t>20</a:t>
            </a:fld>
            <a:endParaRPr lang="en-US"/>
          </a:p>
        </p:txBody>
      </p:sp>
      <p:sp>
        <p:nvSpPr>
          <p:cNvPr id="16386" name="Rectangle 2"/>
          <p:cNvSpPr>
            <a:spLocks noRo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sr-Latn-C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78E86E-40C4-4543-8F5D-7F68A99E29B3}" type="slidenum">
              <a:rPr lang="en-US"/>
              <a:pPr/>
              <a:t>21</a:t>
            </a:fld>
            <a:endParaRPr lang="en-US"/>
          </a:p>
        </p:txBody>
      </p:sp>
      <p:sp>
        <p:nvSpPr>
          <p:cNvPr id="44034" name="Rectangle 2"/>
          <p:cNvSpPr>
            <a:spLocks noRo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sr-Latn-C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AC8B65-8F78-40BD-B5CC-BE5AE0D22A68}" type="slidenum">
              <a:rPr lang="en-US"/>
              <a:pPr/>
              <a:t>22</a:t>
            </a:fld>
            <a:endParaRPr lang="en-US"/>
          </a:p>
        </p:txBody>
      </p:sp>
      <p:sp>
        <p:nvSpPr>
          <p:cNvPr id="46082" name="Rectangle 2"/>
          <p:cNvSpPr>
            <a:spLocks noRo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sr-Latn-C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3F9475-A1A7-404C-BB3F-21B2421636F0}" type="slidenum">
              <a:rPr lang="en-US"/>
              <a:pPr/>
              <a:t>23</a:t>
            </a:fld>
            <a:endParaRPr lang="en-US"/>
          </a:p>
        </p:txBody>
      </p:sp>
      <p:sp>
        <p:nvSpPr>
          <p:cNvPr id="50178" name="Rectangle 2"/>
          <p:cNvSpPr>
            <a:spLocks noRo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sr-Latn-C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7B7FB1-94A2-472D-8074-0253DE96FE9F}" type="slidenum">
              <a:rPr lang="en-US"/>
              <a:pPr/>
              <a:t>3</a:t>
            </a:fld>
            <a:endParaRPr lang="en-US"/>
          </a:p>
        </p:txBody>
      </p:sp>
      <p:sp>
        <p:nvSpPr>
          <p:cNvPr id="9218" name="Rectangle 2"/>
          <p:cNvSpPr>
            <a:spLocks noRo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sr-Latn-C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1F354E-B8BB-444F-BAE6-6A0ECB25039B}" type="slidenum">
              <a:rPr lang="en-US"/>
              <a:pPr/>
              <a:t>4</a:t>
            </a:fld>
            <a:endParaRPr lang="en-US"/>
          </a:p>
        </p:txBody>
      </p:sp>
      <p:sp>
        <p:nvSpPr>
          <p:cNvPr id="8194" name="Rectangle 2"/>
          <p:cNvSpPr>
            <a:spLocks noRo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sr-Latn-C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93526D-2E2F-41F9-A089-B1FFDC09D3BF}" type="slidenum">
              <a:rPr lang="en-US"/>
              <a:pPr/>
              <a:t>5</a:t>
            </a:fld>
            <a:endParaRPr lang="en-US"/>
          </a:p>
        </p:txBody>
      </p:sp>
      <p:sp>
        <p:nvSpPr>
          <p:cNvPr id="17410" name="Rectangle 2"/>
          <p:cNvSpPr>
            <a:spLocks noRo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sr-Latn-C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D95863-072A-41BB-AC52-5C2C35B30E31}" type="slidenum">
              <a:rPr lang="en-US"/>
              <a:pPr/>
              <a:t>6</a:t>
            </a:fld>
            <a:endParaRPr lang="en-US"/>
          </a:p>
        </p:txBody>
      </p:sp>
      <p:sp>
        <p:nvSpPr>
          <p:cNvPr id="18434" name="Rectangle 2"/>
          <p:cNvSpPr>
            <a:spLocks noRo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sr-Latn-C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749F90-6CF3-4878-B94D-697A8F48BCFF}" type="slidenum">
              <a:rPr lang="en-US"/>
              <a:pPr/>
              <a:t>7</a:t>
            </a:fld>
            <a:endParaRPr lang="en-US"/>
          </a:p>
        </p:txBody>
      </p:sp>
      <p:sp>
        <p:nvSpPr>
          <p:cNvPr id="19458" name="Rectangle 2"/>
          <p:cNvSpPr>
            <a:spLocks noRo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sr-Latn-C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DDDDA5-A2B6-41BA-ADD5-890B90625FA8}" type="slidenum">
              <a:rPr lang="en-US"/>
              <a:pPr/>
              <a:t>8</a:t>
            </a:fld>
            <a:endParaRPr lang="en-US"/>
          </a:p>
        </p:txBody>
      </p:sp>
      <p:sp>
        <p:nvSpPr>
          <p:cNvPr id="20482" name="Rectangle 2"/>
          <p:cNvSpPr>
            <a:spLocks noRo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sr-Latn-C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3A0A40-76AA-4F30-9B64-BA796057EF0E}" type="slidenum">
              <a:rPr lang="en-US"/>
              <a:pPr/>
              <a:t>9</a:t>
            </a:fld>
            <a:endParaRPr lang="en-US"/>
          </a:p>
        </p:txBody>
      </p:sp>
      <p:sp>
        <p:nvSpPr>
          <p:cNvPr id="21506" name="Rectangle 2"/>
          <p:cNvSpPr>
            <a:spLocks noRo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sr-Latn-C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hr-HR" smtClean="0"/>
              <a:t>Kliknite da biste uredili stil naslova matrice</a:t>
            </a:r>
            <a:endParaRPr lang="hr-HR"/>
          </a:p>
        </p:txBody>
      </p:sp>
      <p:sp>
        <p:nvSpPr>
          <p:cNvPr id="3" name="Podnaslov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r-HR" smtClean="0"/>
              <a:t>Kliknite da biste uredili stil podnaslova matrice</a:t>
            </a:r>
            <a:endParaRPr lang="hr-HR"/>
          </a:p>
        </p:txBody>
      </p:sp>
      <p:sp>
        <p:nvSpPr>
          <p:cNvPr id="4" name="Rezervirano mjesto datuma 3"/>
          <p:cNvSpPr>
            <a:spLocks noGrp="1"/>
          </p:cNvSpPr>
          <p:nvPr>
            <p:ph type="dt" sz="half" idx="10"/>
          </p:nvPr>
        </p:nvSpPr>
        <p:spPr/>
        <p:txBody>
          <a:bodyPr/>
          <a:lstStyle>
            <a:lvl1pPr>
              <a:defRPr/>
            </a:lvl1pPr>
          </a:lstStyle>
          <a:p>
            <a:endParaRPr lang="en-US"/>
          </a:p>
        </p:txBody>
      </p:sp>
      <p:sp>
        <p:nvSpPr>
          <p:cNvPr id="5" name="Rezervirano mjesto podnožja 4"/>
          <p:cNvSpPr>
            <a:spLocks noGrp="1"/>
          </p:cNvSpPr>
          <p:nvPr>
            <p:ph type="ftr" sz="quarter" idx="11"/>
          </p:nvPr>
        </p:nvSpPr>
        <p:spPr/>
        <p:txBody>
          <a:bodyPr/>
          <a:lstStyle>
            <a:lvl1pPr>
              <a:defRPr/>
            </a:lvl1pPr>
          </a:lstStyle>
          <a:p>
            <a:endParaRPr lang="en-US"/>
          </a:p>
        </p:txBody>
      </p:sp>
      <p:sp>
        <p:nvSpPr>
          <p:cNvPr id="6" name="Rezervirano mjesto broja slajda 5"/>
          <p:cNvSpPr>
            <a:spLocks noGrp="1"/>
          </p:cNvSpPr>
          <p:nvPr>
            <p:ph type="sldNum" sz="quarter" idx="12"/>
          </p:nvPr>
        </p:nvSpPr>
        <p:spPr/>
        <p:txBody>
          <a:bodyPr/>
          <a:lstStyle>
            <a:lvl1pPr>
              <a:defRPr/>
            </a:lvl1pPr>
          </a:lstStyle>
          <a:p>
            <a:fld id="{08A21654-DCFD-4815-9F4D-11F2C4F61E95}" type="slidenum">
              <a:rPr lang="en-US"/>
              <a:pPr/>
              <a:t>‹#›</a:t>
            </a:fld>
            <a:endParaRPr lang="en-US"/>
          </a:p>
        </p:txBody>
      </p:sp>
    </p:spTree>
  </p:cSld>
  <p:clrMapOvr>
    <a:masterClrMapping/>
  </p:clrMapOvr>
  <p:transition spd="slow" advClick="0" advTm="13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lvl1pPr>
              <a:defRPr/>
            </a:lvl1pPr>
          </a:lstStyle>
          <a:p>
            <a:endParaRPr lang="en-US"/>
          </a:p>
        </p:txBody>
      </p:sp>
      <p:sp>
        <p:nvSpPr>
          <p:cNvPr id="5" name="Rezervirano mjesto podnožja 4"/>
          <p:cNvSpPr>
            <a:spLocks noGrp="1"/>
          </p:cNvSpPr>
          <p:nvPr>
            <p:ph type="ftr" sz="quarter" idx="11"/>
          </p:nvPr>
        </p:nvSpPr>
        <p:spPr/>
        <p:txBody>
          <a:bodyPr/>
          <a:lstStyle>
            <a:lvl1pPr>
              <a:defRPr/>
            </a:lvl1pPr>
          </a:lstStyle>
          <a:p>
            <a:endParaRPr lang="en-US"/>
          </a:p>
        </p:txBody>
      </p:sp>
      <p:sp>
        <p:nvSpPr>
          <p:cNvPr id="6" name="Rezervirano mjesto broja slajda 5"/>
          <p:cNvSpPr>
            <a:spLocks noGrp="1"/>
          </p:cNvSpPr>
          <p:nvPr>
            <p:ph type="sldNum" sz="quarter" idx="12"/>
          </p:nvPr>
        </p:nvSpPr>
        <p:spPr/>
        <p:txBody>
          <a:bodyPr/>
          <a:lstStyle>
            <a:lvl1pPr>
              <a:defRPr/>
            </a:lvl1pPr>
          </a:lstStyle>
          <a:p>
            <a:fld id="{C6547CF8-3E29-4DF4-A21D-2D7105162130}" type="slidenum">
              <a:rPr lang="en-US"/>
              <a:pPr/>
              <a:t>‹#›</a:t>
            </a:fld>
            <a:endParaRPr lang="en-US"/>
          </a:p>
        </p:txBody>
      </p:sp>
    </p:spTree>
  </p:cSld>
  <p:clrMapOvr>
    <a:masterClrMapping/>
  </p:clrMapOvr>
  <p:transition spd="slow" advClick="0" advTm="13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629400" y="274638"/>
            <a:ext cx="2057400" cy="5851525"/>
          </a:xfrm>
        </p:spPr>
        <p:txBody>
          <a:bodyPr vert="eaVert"/>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a:xfrm>
            <a:off x="457200" y="274638"/>
            <a:ext cx="6019800" cy="5851525"/>
          </a:xfrm>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lvl1pPr>
              <a:defRPr/>
            </a:lvl1pPr>
          </a:lstStyle>
          <a:p>
            <a:endParaRPr lang="en-US"/>
          </a:p>
        </p:txBody>
      </p:sp>
      <p:sp>
        <p:nvSpPr>
          <p:cNvPr id="5" name="Rezervirano mjesto podnožja 4"/>
          <p:cNvSpPr>
            <a:spLocks noGrp="1"/>
          </p:cNvSpPr>
          <p:nvPr>
            <p:ph type="ftr" sz="quarter" idx="11"/>
          </p:nvPr>
        </p:nvSpPr>
        <p:spPr/>
        <p:txBody>
          <a:bodyPr/>
          <a:lstStyle>
            <a:lvl1pPr>
              <a:defRPr/>
            </a:lvl1pPr>
          </a:lstStyle>
          <a:p>
            <a:endParaRPr lang="en-US"/>
          </a:p>
        </p:txBody>
      </p:sp>
      <p:sp>
        <p:nvSpPr>
          <p:cNvPr id="6" name="Rezervirano mjesto broja slajda 5"/>
          <p:cNvSpPr>
            <a:spLocks noGrp="1"/>
          </p:cNvSpPr>
          <p:nvPr>
            <p:ph type="sldNum" sz="quarter" idx="12"/>
          </p:nvPr>
        </p:nvSpPr>
        <p:spPr/>
        <p:txBody>
          <a:bodyPr/>
          <a:lstStyle>
            <a:lvl1pPr>
              <a:defRPr/>
            </a:lvl1pPr>
          </a:lstStyle>
          <a:p>
            <a:fld id="{953B6E5E-C32D-4464-A207-218058B58E7F}" type="slidenum">
              <a:rPr lang="en-US"/>
              <a:pPr/>
              <a:t>‹#›</a:t>
            </a:fld>
            <a:endParaRPr lang="en-US"/>
          </a:p>
        </p:txBody>
      </p:sp>
    </p:spTree>
  </p:cSld>
  <p:clrMapOvr>
    <a:masterClrMapping/>
  </p:clrMapOvr>
  <p:transition spd="slow" advClick="0" advTm="13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idx="1"/>
          </p:nvPr>
        </p:nvSpPr>
        <p:spPr/>
        <p:txBody>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lvl1pPr>
              <a:defRPr/>
            </a:lvl1pPr>
          </a:lstStyle>
          <a:p>
            <a:endParaRPr lang="en-US"/>
          </a:p>
        </p:txBody>
      </p:sp>
      <p:sp>
        <p:nvSpPr>
          <p:cNvPr id="5" name="Rezervirano mjesto podnožja 4"/>
          <p:cNvSpPr>
            <a:spLocks noGrp="1"/>
          </p:cNvSpPr>
          <p:nvPr>
            <p:ph type="ftr" sz="quarter" idx="11"/>
          </p:nvPr>
        </p:nvSpPr>
        <p:spPr/>
        <p:txBody>
          <a:bodyPr/>
          <a:lstStyle>
            <a:lvl1pPr>
              <a:defRPr/>
            </a:lvl1pPr>
          </a:lstStyle>
          <a:p>
            <a:endParaRPr lang="en-US"/>
          </a:p>
        </p:txBody>
      </p:sp>
      <p:sp>
        <p:nvSpPr>
          <p:cNvPr id="6" name="Rezervirano mjesto broja slajda 5"/>
          <p:cNvSpPr>
            <a:spLocks noGrp="1"/>
          </p:cNvSpPr>
          <p:nvPr>
            <p:ph type="sldNum" sz="quarter" idx="12"/>
          </p:nvPr>
        </p:nvSpPr>
        <p:spPr/>
        <p:txBody>
          <a:bodyPr/>
          <a:lstStyle>
            <a:lvl1pPr>
              <a:defRPr/>
            </a:lvl1pPr>
          </a:lstStyle>
          <a:p>
            <a:fld id="{2F7814F3-6870-4FB2-B583-96887D381DA2}" type="slidenum">
              <a:rPr lang="en-US"/>
              <a:pPr/>
              <a:t>‹#›</a:t>
            </a:fld>
            <a:endParaRPr lang="en-US"/>
          </a:p>
        </p:txBody>
      </p:sp>
    </p:spTree>
  </p:cSld>
  <p:clrMapOvr>
    <a:masterClrMapping/>
  </p:clrMapOvr>
  <p:transition spd="slow" advClick="0" advTm="13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r-HR" smtClean="0"/>
              <a:t>Kliknite da biste uredili stilove teksta matrice</a:t>
            </a:r>
          </a:p>
        </p:txBody>
      </p:sp>
      <p:sp>
        <p:nvSpPr>
          <p:cNvPr id="4" name="Rezervirano mjesto datuma 3"/>
          <p:cNvSpPr>
            <a:spLocks noGrp="1"/>
          </p:cNvSpPr>
          <p:nvPr>
            <p:ph type="dt" sz="half" idx="10"/>
          </p:nvPr>
        </p:nvSpPr>
        <p:spPr/>
        <p:txBody>
          <a:bodyPr/>
          <a:lstStyle>
            <a:lvl1pPr>
              <a:defRPr/>
            </a:lvl1pPr>
          </a:lstStyle>
          <a:p>
            <a:endParaRPr lang="en-US"/>
          </a:p>
        </p:txBody>
      </p:sp>
      <p:sp>
        <p:nvSpPr>
          <p:cNvPr id="5" name="Rezervirano mjesto podnožja 4"/>
          <p:cNvSpPr>
            <a:spLocks noGrp="1"/>
          </p:cNvSpPr>
          <p:nvPr>
            <p:ph type="ftr" sz="quarter" idx="11"/>
          </p:nvPr>
        </p:nvSpPr>
        <p:spPr/>
        <p:txBody>
          <a:bodyPr/>
          <a:lstStyle>
            <a:lvl1pPr>
              <a:defRPr/>
            </a:lvl1pPr>
          </a:lstStyle>
          <a:p>
            <a:endParaRPr lang="en-US"/>
          </a:p>
        </p:txBody>
      </p:sp>
      <p:sp>
        <p:nvSpPr>
          <p:cNvPr id="6" name="Rezervirano mjesto broja slajda 5"/>
          <p:cNvSpPr>
            <a:spLocks noGrp="1"/>
          </p:cNvSpPr>
          <p:nvPr>
            <p:ph type="sldNum" sz="quarter" idx="12"/>
          </p:nvPr>
        </p:nvSpPr>
        <p:spPr/>
        <p:txBody>
          <a:bodyPr/>
          <a:lstStyle>
            <a:lvl1pPr>
              <a:defRPr/>
            </a:lvl1pPr>
          </a:lstStyle>
          <a:p>
            <a:fld id="{D0439BA1-2E6D-4D2A-B743-7E11F799AE9F}" type="slidenum">
              <a:rPr lang="en-US"/>
              <a:pPr/>
              <a:t>‹#›</a:t>
            </a:fld>
            <a:endParaRPr lang="en-US"/>
          </a:p>
        </p:txBody>
      </p:sp>
    </p:spTree>
  </p:cSld>
  <p:clrMapOvr>
    <a:masterClrMapping/>
  </p:clrMapOvr>
  <p:transition spd="slow" advClick="0" advTm="13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sadržaja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datuma 4"/>
          <p:cNvSpPr>
            <a:spLocks noGrp="1"/>
          </p:cNvSpPr>
          <p:nvPr>
            <p:ph type="dt" sz="half" idx="10"/>
          </p:nvPr>
        </p:nvSpPr>
        <p:spPr/>
        <p:txBody>
          <a:bodyPr/>
          <a:lstStyle>
            <a:lvl1pPr>
              <a:defRPr/>
            </a:lvl1pPr>
          </a:lstStyle>
          <a:p>
            <a:endParaRPr lang="en-US"/>
          </a:p>
        </p:txBody>
      </p:sp>
      <p:sp>
        <p:nvSpPr>
          <p:cNvPr id="6" name="Rezervirano mjesto podnožja 5"/>
          <p:cNvSpPr>
            <a:spLocks noGrp="1"/>
          </p:cNvSpPr>
          <p:nvPr>
            <p:ph type="ftr" sz="quarter" idx="11"/>
          </p:nvPr>
        </p:nvSpPr>
        <p:spPr/>
        <p:txBody>
          <a:bodyPr/>
          <a:lstStyle>
            <a:lvl1pPr>
              <a:defRPr/>
            </a:lvl1pPr>
          </a:lstStyle>
          <a:p>
            <a:endParaRPr lang="en-US"/>
          </a:p>
        </p:txBody>
      </p:sp>
      <p:sp>
        <p:nvSpPr>
          <p:cNvPr id="7" name="Rezervirano mjesto broja slajda 6"/>
          <p:cNvSpPr>
            <a:spLocks noGrp="1"/>
          </p:cNvSpPr>
          <p:nvPr>
            <p:ph type="sldNum" sz="quarter" idx="12"/>
          </p:nvPr>
        </p:nvSpPr>
        <p:spPr/>
        <p:txBody>
          <a:bodyPr/>
          <a:lstStyle>
            <a:lvl1pPr>
              <a:defRPr/>
            </a:lvl1pPr>
          </a:lstStyle>
          <a:p>
            <a:fld id="{5ADF48D6-8351-40B0-A42B-BB662151058F}" type="slidenum">
              <a:rPr lang="en-US"/>
              <a:pPr/>
              <a:t>‹#›</a:t>
            </a:fld>
            <a:endParaRPr lang="en-US"/>
          </a:p>
        </p:txBody>
      </p:sp>
    </p:spTree>
  </p:cSld>
  <p:clrMapOvr>
    <a:masterClrMapping/>
  </p:clrMapOvr>
  <p:transition spd="slow" advClick="0" advTm="13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4" name="Rezervirano mjesto sadržaja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tekst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6" name="Rezervirano mjesto sadržaja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7" name="Rezervirano mjesto datuma 6"/>
          <p:cNvSpPr>
            <a:spLocks noGrp="1"/>
          </p:cNvSpPr>
          <p:nvPr>
            <p:ph type="dt" sz="half" idx="10"/>
          </p:nvPr>
        </p:nvSpPr>
        <p:spPr/>
        <p:txBody>
          <a:bodyPr/>
          <a:lstStyle>
            <a:lvl1pPr>
              <a:defRPr/>
            </a:lvl1pPr>
          </a:lstStyle>
          <a:p>
            <a:endParaRPr lang="en-US"/>
          </a:p>
        </p:txBody>
      </p:sp>
      <p:sp>
        <p:nvSpPr>
          <p:cNvPr id="8" name="Rezervirano mjesto podnožja 7"/>
          <p:cNvSpPr>
            <a:spLocks noGrp="1"/>
          </p:cNvSpPr>
          <p:nvPr>
            <p:ph type="ftr" sz="quarter" idx="11"/>
          </p:nvPr>
        </p:nvSpPr>
        <p:spPr/>
        <p:txBody>
          <a:bodyPr/>
          <a:lstStyle>
            <a:lvl1pPr>
              <a:defRPr/>
            </a:lvl1pPr>
          </a:lstStyle>
          <a:p>
            <a:endParaRPr lang="en-US"/>
          </a:p>
        </p:txBody>
      </p:sp>
      <p:sp>
        <p:nvSpPr>
          <p:cNvPr id="9" name="Rezervirano mjesto broja slajda 8"/>
          <p:cNvSpPr>
            <a:spLocks noGrp="1"/>
          </p:cNvSpPr>
          <p:nvPr>
            <p:ph type="sldNum" sz="quarter" idx="12"/>
          </p:nvPr>
        </p:nvSpPr>
        <p:spPr/>
        <p:txBody>
          <a:bodyPr/>
          <a:lstStyle>
            <a:lvl1pPr>
              <a:defRPr/>
            </a:lvl1pPr>
          </a:lstStyle>
          <a:p>
            <a:fld id="{5B1F6390-710A-4229-86F6-A44E21389E1F}" type="slidenum">
              <a:rPr lang="en-US"/>
              <a:pPr/>
              <a:t>‹#›</a:t>
            </a:fld>
            <a:endParaRPr lang="en-US"/>
          </a:p>
        </p:txBody>
      </p:sp>
    </p:spTree>
  </p:cSld>
  <p:clrMapOvr>
    <a:masterClrMapping/>
  </p:clrMapOvr>
  <p:transition spd="slow" advClick="0" advTm="13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datuma 2"/>
          <p:cNvSpPr>
            <a:spLocks noGrp="1"/>
          </p:cNvSpPr>
          <p:nvPr>
            <p:ph type="dt" sz="half" idx="10"/>
          </p:nvPr>
        </p:nvSpPr>
        <p:spPr/>
        <p:txBody>
          <a:bodyPr/>
          <a:lstStyle>
            <a:lvl1pPr>
              <a:defRPr/>
            </a:lvl1pPr>
          </a:lstStyle>
          <a:p>
            <a:endParaRPr lang="en-US"/>
          </a:p>
        </p:txBody>
      </p:sp>
      <p:sp>
        <p:nvSpPr>
          <p:cNvPr id="4" name="Rezervirano mjesto podnožja 3"/>
          <p:cNvSpPr>
            <a:spLocks noGrp="1"/>
          </p:cNvSpPr>
          <p:nvPr>
            <p:ph type="ftr" sz="quarter" idx="11"/>
          </p:nvPr>
        </p:nvSpPr>
        <p:spPr/>
        <p:txBody>
          <a:bodyPr/>
          <a:lstStyle>
            <a:lvl1pPr>
              <a:defRPr/>
            </a:lvl1pPr>
          </a:lstStyle>
          <a:p>
            <a:endParaRPr lang="en-US"/>
          </a:p>
        </p:txBody>
      </p:sp>
      <p:sp>
        <p:nvSpPr>
          <p:cNvPr id="5" name="Rezervirano mjesto broja slajda 4"/>
          <p:cNvSpPr>
            <a:spLocks noGrp="1"/>
          </p:cNvSpPr>
          <p:nvPr>
            <p:ph type="sldNum" sz="quarter" idx="12"/>
          </p:nvPr>
        </p:nvSpPr>
        <p:spPr/>
        <p:txBody>
          <a:bodyPr/>
          <a:lstStyle>
            <a:lvl1pPr>
              <a:defRPr/>
            </a:lvl1pPr>
          </a:lstStyle>
          <a:p>
            <a:fld id="{F9815C81-AF51-4D34-AC64-327E06A3F21B}" type="slidenum">
              <a:rPr lang="en-US"/>
              <a:pPr/>
              <a:t>‹#›</a:t>
            </a:fld>
            <a:endParaRPr lang="en-US"/>
          </a:p>
        </p:txBody>
      </p:sp>
    </p:spTree>
  </p:cSld>
  <p:clrMapOvr>
    <a:masterClrMapping/>
  </p:clrMapOvr>
  <p:transition spd="slow" advClick="0" advTm="13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lvl1pPr>
              <a:defRPr/>
            </a:lvl1pPr>
          </a:lstStyle>
          <a:p>
            <a:endParaRPr lang="en-US"/>
          </a:p>
        </p:txBody>
      </p:sp>
      <p:sp>
        <p:nvSpPr>
          <p:cNvPr id="3" name="Rezervirano mjesto podnožja 2"/>
          <p:cNvSpPr>
            <a:spLocks noGrp="1"/>
          </p:cNvSpPr>
          <p:nvPr>
            <p:ph type="ftr" sz="quarter" idx="11"/>
          </p:nvPr>
        </p:nvSpPr>
        <p:spPr/>
        <p:txBody>
          <a:bodyPr/>
          <a:lstStyle>
            <a:lvl1pPr>
              <a:defRPr/>
            </a:lvl1pPr>
          </a:lstStyle>
          <a:p>
            <a:endParaRPr lang="en-US"/>
          </a:p>
        </p:txBody>
      </p:sp>
      <p:sp>
        <p:nvSpPr>
          <p:cNvPr id="4" name="Rezervirano mjesto broja slajda 3"/>
          <p:cNvSpPr>
            <a:spLocks noGrp="1"/>
          </p:cNvSpPr>
          <p:nvPr>
            <p:ph type="sldNum" sz="quarter" idx="12"/>
          </p:nvPr>
        </p:nvSpPr>
        <p:spPr/>
        <p:txBody>
          <a:bodyPr/>
          <a:lstStyle>
            <a:lvl1pPr>
              <a:defRPr/>
            </a:lvl1pPr>
          </a:lstStyle>
          <a:p>
            <a:fld id="{04A77BA5-3DF2-4E6B-BC42-BB78FDAD1F33}" type="slidenum">
              <a:rPr lang="en-US"/>
              <a:pPr/>
              <a:t>‹#›</a:t>
            </a:fld>
            <a:endParaRPr lang="en-US"/>
          </a:p>
        </p:txBody>
      </p:sp>
    </p:spTree>
  </p:cSld>
  <p:clrMapOvr>
    <a:masterClrMapping/>
  </p:clrMapOvr>
  <p:transition spd="slow" advClick="0" advTm="13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hr-HR" smtClean="0"/>
              <a:t>Kliknite da biste uredili stil naslova matrice</a:t>
            </a:r>
            <a:endParaRPr lang="hr-HR"/>
          </a:p>
        </p:txBody>
      </p:sp>
      <p:sp>
        <p:nvSpPr>
          <p:cNvPr id="3" name="Rezervirano mjesto sadržaja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tekst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zervirano mjesto datuma 4"/>
          <p:cNvSpPr>
            <a:spLocks noGrp="1"/>
          </p:cNvSpPr>
          <p:nvPr>
            <p:ph type="dt" sz="half" idx="10"/>
          </p:nvPr>
        </p:nvSpPr>
        <p:spPr/>
        <p:txBody>
          <a:bodyPr/>
          <a:lstStyle>
            <a:lvl1pPr>
              <a:defRPr/>
            </a:lvl1pPr>
          </a:lstStyle>
          <a:p>
            <a:endParaRPr lang="en-US"/>
          </a:p>
        </p:txBody>
      </p:sp>
      <p:sp>
        <p:nvSpPr>
          <p:cNvPr id="6" name="Rezervirano mjesto podnožja 5"/>
          <p:cNvSpPr>
            <a:spLocks noGrp="1"/>
          </p:cNvSpPr>
          <p:nvPr>
            <p:ph type="ftr" sz="quarter" idx="11"/>
          </p:nvPr>
        </p:nvSpPr>
        <p:spPr/>
        <p:txBody>
          <a:bodyPr/>
          <a:lstStyle>
            <a:lvl1pPr>
              <a:defRPr/>
            </a:lvl1pPr>
          </a:lstStyle>
          <a:p>
            <a:endParaRPr lang="en-US"/>
          </a:p>
        </p:txBody>
      </p:sp>
      <p:sp>
        <p:nvSpPr>
          <p:cNvPr id="7" name="Rezervirano mjesto broja slajda 6"/>
          <p:cNvSpPr>
            <a:spLocks noGrp="1"/>
          </p:cNvSpPr>
          <p:nvPr>
            <p:ph type="sldNum" sz="quarter" idx="12"/>
          </p:nvPr>
        </p:nvSpPr>
        <p:spPr/>
        <p:txBody>
          <a:bodyPr/>
          <a:lstStyle>
            <a:lvl1pPr>
              <a:defRPr/>
            </a:lvl1pPr>
          </a:lstStyle>
          <a:p>
            <a:fld id="{84D46574-CA84-4368-9FED-D69262C6B3CE}" type="slidenum">
              <a:rPr lang="en-US"/>
              <a:pPr/>
              <a:t>‹#›</a:t>
            </a:fld>
            <a:endParaRPr lang="en-US"/>
          </a:p>
        </p:txBody>
      </p:sp>
    </p:spTree>
  </p:cSld>
  <p:clrMapOvr>
    <a:masterClrMapping/>
  </p:clrMapOvr>
  <p:transition spd="slow" advClick="0" advTm="13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hr-HR" smtClean="0"/>
              <a:t>Kliknite da biste uredili stil naslova matrice</a:t>
            </a:r>
            <a:endParaRPr lang="hr-HR"/>
          </a:p>
        </p:txBody>
      </p:sp>
      <p:sp>
        <p:nvSpPr>
          <p:cNvPr id="3" name="Rezervirano mjesto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zervirano mjesto datuma 4"/>
          <p:cNvSpPr>
            <a:spLocks noGrp="1"/>
          </p:cNvSpPr>
          <p:nvPr>
            <p:ph type="dt" sz="half" idx="10"/>
          </p:nvPr>
        </p:nvSpPr>
        <p:spPr/>
        <p:txBody>
          <a:bodyPr/>
          <a:lstStyle>
            <a:lvl1pPr>
              <a:defRPr/>
            </a:lvl1pPr>
          </a:lstStyle>
          <a:p>
            <a:endParaRPr lang="en-US"/>
          </a:p>
        </p:txBody>
      </p:sp>
      <p:sp>
        <p:nvSpPr>
          <p:cNvPr id="6" name="Rezervirano mjesto podnožja 5"/>
          <p:cNvSpPr>
            <a:spLocks noGrp="1"/>
          </p:cNvSpPr>
          <p:nvPr>
            <p:ph type="ftr" sz="quarter" idx="11"/>
          </p:nvPr>
        </p:nvSpPr>
        <p:spPr/>
        <p:txBody>
          <a:bodyPr/>
          <a:lstStyle>
            <a:lvl1pPr>
              <a:defRPr/>
            </a:lvl1pPr>
          </a:lstStyle>
          <a:p>
            <a:endParaRPr lang="en-US"/>
          </a:p>
        </p:txBody>
      </p:sp>
      <p:sp>
        <p:nvSpPr>
          <p:cNvPr id="7" name="Rezervirano mjesto broja slajda 6"/>
          <p:cNvSpPr>
            <a:spLocks noGrp="1"/>
          </p:cNvSpPr>
          <p:nvPr>
            <p:ph type="sldNum" sz="quarter" idx="12"/>
          </p:nvPr>
        </p:nvSpPr>
        <p:spPr/>
        <p:txBody>
          <a:bodyPr/>
          <a:lstStyle>
            <a:lvl1pPr>
              <a:defRPr/>
            </a:lvl1pPr>
          </a:lstStyle>
          <a:p>
            <a:fld id="{A8E3FC33-591F-482E-B907-23A5A3795058}" type="slidenum">
              <a:rPr lang="en-US"/>
              <a:pPr/>
              <a:t>‹#›</a:t>
            </a:fld>
            <a:endParaRPr lang="en-US"/>
          </a:p>
        </p:txBody>
      </p:sp>
    </p:spTree>
  </p:cSld>
  <p:clrMapOvr>
    <a:masterClrMapping/>
  </p:clrMapOvr>
  <p:transition spd="slow" advClick="0" advTm="13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Kliknite da biste uredili stil naslova matrice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Kliknite da biste uredili stilove teksta matrice</a:t>
            </a:r>
          </a:p>
          <a:p>
            <a:pPr lvl="1"/>
            <a:r>
              <a:rPr lang="en-US" smtClean="0"/>
              <a:t>Druga razina</a:t>
            </a:r>
          </a:p>
          <a:p>
            <a:pPr lvl="2"/>
            <a:r>
              <a:rPr lang="en-US" smtClean="0"/>
              <a:t>Treća razina</a:t>
            </a:r>
          </a:p>
          <a:p>
            <a:pPr lvl="3"/>
            <a:r>
              <a:rPr lang="en-US" smtClean="0"/>
              <a:t>Četvrta razina</a:t>
            </a:r>
          </a:p>
          <a:p>
            <a:pPr lvl="4"/>
            <a:r>
              <a:rPr lang="en-US" smtClean="0"/>
              <a:t>Peta razina</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3B6239D-A85D-4D6E-8264-959D3B81370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1300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IMG_7668 copy"/>
          <p:cNvPicPr>
            <a:picLocks noChangeAspect="1" noChangeArrowheads="1"/>
          </p:cNvPicPr>
          <p:nvPr/>
        </p:nvPicPr>
        <p:blipFill>
          <a:blip r:embed="rId3" cstate="email"/>
          <a:srcRect/>
          <a:stretch>
            <a:fillRect/>
          </a:stretch>
        </p:blipFill>
        <p:spPr bwMode="auto">
          <a:xfrm>
            <a:off x="-180975" y="-31750"/>
            <a:ext cx="10333038" cy="6889750"/>
          </a:xfrm>
          <a:prstGeom prst="rect">
            <a:avLst/>
          </a:prstGeom>
          <a:noFill/>
        </p:spPr>
      </p:pic>
      <p:sp>
        <p:nvSpPr>
          <p:cNvPr id="2052" name="Rectangle 4"/>
          <p:cNvSpPr>
            <a:spLocks noChangeArrowheads="1"/>
          </p:cNvSpPr>
          <p:nvPr/>
        </p:nvSpPr>
        <p:spPr bwMode="auto">
          <a:xfrm>
            <a:off x="-757238" y="188913"/>
            <a:ext cx="7477126" cy="1739900"/>
          </a:xfrm>
          <a:prstGeom prst="rect">
            <a:avLst/>
          </a:prstGeom>
          <a:noFill/>
          <a:ln w="9525">
            <a:noFill/>
            <a:miter lim="800000"/>
            <a:headEnd/>
            <a:tailEnd/>
          </a:ln>
          <a:effectLst/>
        </p:spPr>
        <p:txBody>
          <a:bodyPr anchor="ctr">
            <a:spAutoFit/>
          </a:bodyPr>
          <a:lstStyle/>
          <a:p>
            <a:pPr algn="ctr"/>
            <a:r>
              <a:rPr lang="hr-HR" sz="3600" b="1">
                <a:solidFill>
                  <a:schemeClr val="bg1"/>
                </a:solidFill>
              </a:rPr>
              <a:t>SVETOMARSKA ČIPKA – </a:t>
            </a:r>
          </a:p>
          <a:p>
            <a:pPr algn="ctr"/>
            <a:r>
              <a:rPr lang="hr-HR" sz="3600" b="1">
                <a:solidFill>
                  <a:schemeClr val="bg1"/>
                </a:solidFill>
              </a:rPr>
              <a:t>SKORO ZABORAVLJENA </a:t>
            </a:r>
          </a:p>
          <a:p>
            <a:pPr algn="ctr"/>
            <a:r>
              <a:rPr lang="hr-HR" sz="3600" b="1">
                <a:solidFill>
                  <a:schemeClr val="bg1"/>
                </a:solidFill>
              </a:rPr>
              <a:t>UMJETNOST</a:t>
            </a:r>
            <a:r>
              <a:rPr lang="en-US" b="1"/>
              <a:t> </a:t>
            </a:r>
          </a:p>
        </p:txBody>
      </p:sp>
    </p:spTree>
  </p:cSld>
  <p:clrMapOvr>
    <a:masterClrMapping/>
  </p:clrMapOvr>
  <p:transition spd="slow" advClick="0" advTm="13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descr="IMG_7631 copy"/>
          <p:cNvPicPr>
            <a:picLocks noChangeAspect="1" noChangeArrowheads="1"/>
          </p:cNvPicPr>
          <p:nvPr/>
        </p:nvPicPr>
        <p:blipFill>
          <a:blip r:embed="rId3" cstate="email"/>
          <a:srcRect/>
          <a:stretch>
            <a:fillRect/>
          </a:stretch>
        </p:blipFill>
        <p:spPr bwMode="auto">
          <a:xfrm>
            <a:off x="0" y="0"/>
            <a:ext cx="9144000" cy="6094413"/>
          </a:xfrm>
          <a:prstGeom prst="rect">
            <a:avLst/>
          </a:prstGeom>
          <a:noFill/>
        </p:spPr>
      </p:pic>
      <p:sp>
        <p:nvSpPr>
          <p:cNvPr id="23554" name="Text Box 2"/>
          <p:cNvSpPr txBox="1">
            <a:spLocks noChangeArrowheads="1"/>
          </p:cNvSpPr>
          <p:nvPr/>
        </p:nvSpPr>
        <p:spPr bwMode="auto">
          <a:xfrm>
            <a:off x="0" y="5118100"/>
            <a:ext cx="9144000" cy="1739900"/>
          </a:xfrm>
          <a:prstGeom prst="rect">
            <a:avLst/>
          </a:prstGeom>
          <a:solidFill>
            <a:srgbClr val="00FFFF"/>
          </a:solidFill>
          <a:ln w="9525">
            <a:noFill/>
            <a:miter lim="800000"/>
            <a:headEnd/>
            <a:tailEnd/>
          </a:ln>
          <a:effectLst/>
        </p:spPr>
        <p:txBody>
          <a:bodyPr>
            <a:spAutoFit/>
          </a:bodyPr>
          <a:lstStyle/>
          <a:p>
            <a:pPr algn="ctr"/>
            <a:r>
              <a:rPr lang="hr-HR" b="1"/>
              <a:t>Načini pletenja</a:t>
            </a:r>
          </a:p>
          <a:p>
            <a:pPr algn="ctr"/>
            <a:endParaRPr lang="hr-HR"/>
          </a:p>
          <a:p>
            <a:pPr algn="just"/>
            <a:r>
              <a:rPr lang="hr-HR"/>
              <a:t>Stezica (stazica), pukanica (mrežica) i koščica (koštica) su tri osnovne tehnike pletenja svetomarske čipke. Zanimljivo je da se neki od ovih načina pletenja koriste i kod drugih vrsta čipaka, ali pod drugim imenima. U Lepoglavi, naprimjer, koščicu zovu listek. Lepoglavska čipka ima i suzicu koje u svetomarskoj čipki nema.</a:t>
            </a:r>
            <a:endParaRPr lang="en-US"/>
          </a:p>
        </p:txBody>
      </p:sp>
    </p:spTree>
  </p:cSld>
  <p:clrMapOvr>
    <a:masterClrMapping/>
  </p:clrMapOvr>
  <p:transition spd="slow" advClick="0" advTm="13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3" descr="IMG_7645 copy"/>
          <p:cNvPicPr>
            <a:picLocks noChangeAspect="1" noChangeArrowheads="1"/>
          </p:cNvPicPr>
          <p:nvPr/>
        </p:nvPicPr>
        <p:blipFill>
          <a:blip r:embed="rId3" cstate="email"/>
          <a:srcRect/>
          <a:stretch>
            <a:fillRect/>
          </a:stretch>
        </p:blipFill>
        <p:spPr bwMode="auto">
          <a:xfrm>
            <a:off x="0" y="-315913"/>
            <a:ext cx="9144000" cy="6097588"/>
          </a:xfrm>
          <a:prstGeom prst="rect">
            <a:avLst/>
          </a:prstGeom>
          <a:noFill/>
        </p:spPr>
      </p:pic>
      <p:sp>
        <p:nvSpPr>
          <p:cNvPr id="38914" name="Text Box 2"/>
          <p:cNvSpPr txBox="1">
            <a:spLocks noChangeArrowheads="1"/>
          </p:cNvSpPr>
          <p:nvPr/>
        </p:nvSpPr>
        <p:spPr bwMode="auto">
          <a:xfrm>
            <a:off x="0" y="5392738"/>
            <a:ext cx="9144000" cy="1465262"/>
          </a:xfrm>
          <a:prstGeom prst="rect">
            <a:avLst/>
          </a:prstGeom>
          <a:solidFill>
            <a:srgbClr val="00FFFF"/>
          </a:solidFill>
          <a:ln w="9525">
            <a:noFill/>
            <a:miter lim="800000"/>
            <a:headEnd/>
            <a:tailEnd/>
          </a:ln>
          <a:effectLst/>
        </p:spPr>
        <p:txBody>
          <a:bodyPr>
            <a:spAutoFit/>
          </a:bodyPr>
          <a:lstStyle/>
          <a:p>
            <a:pPr algn="ctr"/>
            <a:r>
              <a:rPr lang="hr-HR" b="1"/>
              <a:t>Motivi</a:t>
            </a:r>
          </a:p>
          <a:p>
            <a:pPr algn="ctr"/>
            <a:endParaRPr lang="hr-HR"/>
          </a:p>
          <a:p>
            <a:pPr algn="just"/>
            <a:r>
              <a:rPr lang="hr-HR"/>
              <a:t>Motive su žene uzimale iz svog životnog okruženja - prirode. Na najstarijim sačuvanim čipkama mogu se vidjeti četiri osnovna motiva: </a:t>
            </a:r>
            <a:r>
              <a:rPr lang="hr-HR" i="1"/>
              <a:t>jagnješce</a:t>
            </a:r>
            <a:r>
              <a:rPr lang="hr-HR"/>
              <a:t>, </a:t>
            </a:r>
            <a:r>
              <a:rPr lang="hr-HR" i="1"/>
              <a:t>lastavička</a:t>
            </a:r>
            <a:r>
              <a:rPr lang="hr-HR"/>
              <a:t>, </a:t>
            </a:r>
            <a:r>
              <a:rPr lang="hr-HR" i="1"/>
              <a:t>katruža</a:t>
            </a:r>
            <a:r>
              <a:rPr lang="hr-HR"/>
              <a:t> i </a:t>
            </a:r>
            <a:r>
              <a:rPr lang="hr-HR" i="1"/>
              <a:t>krogljica</a:t>
            </a:r>
            <a:r>
              <a:rPr lang="hr-HR"/>
              <a:t>. </a:t>
            </a:r>
          </a:p>
          <a:p>
            <a:r>
              <a:rPr lang="hr-HR"/>
              <a:t>Danas se izrađuju i neki novi moderni motivi poput križa, srca, pisanice, ptičice…</a:t>
            </a:r>
            <a:endParaRPr lang="en-US"/>
          </a:p>
        </p:txBody>
      </p:sp>
    </p:spTree>
  </p:cSld>
  <p:clrMapOvr>
    <a:masterClrMapping/>
  </p:clrMapOvr>
  <p:transition spd="slow" advClick="0" advTm="13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3" descr="IMG_7629 copy"/>
          <p:cNvPicPr>
            <a:picLocks noChangeAspect="1" noChangeArrowheads="1"/>
          </p:cNvPicPr>
          <p:nvPr/>
        </p:nvPicPr>
        <p:blipFill>
          <a:blip r:embed="rId3" cstate="email"/>
          <a:srcRect/>
          <a:stretch>
            <a:fillRect/>
          </a:stretch>
        </p:blipFill>
        <p:spPr bwMode="auto">
          <a:xfrm>
            <a:off x="0" y="-171450"/>
            <a:ext cx="9144000" cy="6097588"/>
          </a:xfrm>
          <a:prstGeom prst="rect">
            <a:avLst/>
          </a:prstGeom>
          <a:noFill/>
        </p:spPr>
      </p:pic>
      <p:sp>
        <p:nvSpPr>
          <p:cNvPr id="39938" name="Text Box 2"/>
          <p:cNvSpPr txBox="1">
            <a:spLocks noChangeArrowheads="1"/>
          </p:cNvSpPr>
          <p:nvPr/>
        </p:nvSpPr>
        <p:spPr bwMode="auto">
          <a:xfrm>
            <a:off x="0" y="4568825"/>
            <a:ext cx="9144000" cy="2289175"/>
          </a:xfrm>
          <a:prstGeom prst="rect">
            <a:avLst/>
          </a:prstGeom>
          <a:solidFill>
            <a:srgbClr val="00FFFF"/>
          </a:solidFill>
          <a:ln w="9525">
            <a:noFill/>
            <a:miter lim="800000"/>
            <a:headEnd/>
            <a:tailEnd/>
          </a:ln>
          <a:effectLst/>
        </p:spPr>
        <p:txBody>
          <a:bodyPr>
            <a:spAutoFit/>
          </a:bodyPr>
          <a:lstStyle/>
          <a:p>
            <a:pPr algn="ctr"/>
            <a:r>
              <a:rPr lang="hr-HR" b="1"/>
              <a:t>Poculica</a:t>
            </a:r>
          </a:p>
          <a:p>
            <a:endParaRPr lang="hr-HR"/>
          </a:p>
          <a:p>
            <a:r>
              <a:rPr lang="hr-HR"/>
              <a:t>U Međimurju je čipka imala jednu osnovnu namjenu – izradu poculice.</a:t>
            </a:r>
          </a:p>
          <a:p>
            <a:pPr algn="just"/>
            <a:r>
              <a:rPr lang="hr-HR"/>
              <a:t>Poculicu ili oglavlje žena je nekada nosila iz vrlo praktičnih razloga. Zbog uštede vremena! U subotu bi oprala kosu, isplela ju u pletenicu i zamotala u kofertalo. Zatim bi stavila poculicu i preko nje rubac. Tako uređena i zaštićena frizura održala bi se cijeli tjedan, a žena se mogla posvetiti obitelji i poslovima na polju. Danas služi isključivo kao ukras uz narodnu nošnju.</a:t>
            </a:r>
          </a:p>
        </p:txBody>
      </p:sp>
    </p:spTree>
  </p:cSld>
  <p:clrMapOvr>
    <a:masterClrMapping/>
  </p:clrMapOvr>
  <p:transition spd="slow" advClick="0" advTm="13000"/>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0" y="4581525"/>
            <a:ext cx="9144000" cy="2427288"/>
          </a:xfrm>
          <a:prstGeom prst="rect">
            <a:avLst/>
          </a:prstGeom>
          <a:solidFill>
            <a:srgbClr val="00FFFF"/>
          </a:solidFill>
          <a:ln w="9525">
            <a:noFill/>
            <a:miter lim="800000"/>
            <a:headEnd/>
            <a:tailEnd/>
          </a:ln>
          <a:effectLst/>
        </p:spPr>
        <p:txBody>
          <a:bodyPr>
            <a:spAutoFit/>
          </a:bodyPr>
          <a:lstStyle/>
          <a:p>
            <a:pPr algn="just"/>
            <a:r>
              <a:rPr lang="hr-HR"/>
              <a:t>Prve poculice „modernoga doba“ nastale su prema pripovijedanju i opisivanju najstarijih svetomarskih čipkarica. Budući da kartoni s crtežima za izradu poculica nisu sačuvani, gospođa Mance radila je rekonstrukciju skidajući uzorke sa starih čipaka.</a:t>
            </a:r>
          </a:p>
          <a:p>
            <a:pPr algn="just"/>
            <a:r>
              <a:rPr lang="hr-HR"/>
              <a:t>Svaka međimurska poculica sastoji se od prednje čipke, halovca i žnore (velike mašne).Halovci su najčešće pleteni ili kačkani, no prvobitni su također bili od čipke. Nešto drugačije su jedino u Podturnu. Njihov je prednji dio ukrašen šarenim mašnicama i šljokicama.</a:t>
            </a:r>
            <a:endParaRPr lang="en-US"/>
          </a:p>
          <a:p>
            <a:pPr>
              <a:spcBef>
                <a:spcPct val="50000"/>
              </a:spcBef>
            </a:pPr>
            <a:endParaRPr lang="en-US"/>
          </a:p>
        </p:txBody>
      </p:sp>
      <p:pic>
        <p:nvPicPr>
          <p:cNvPr id="34819" name="Picture 3" descr="IMG_7629 copy copy"/>
          <p:cNvPicPr>
            <a:picLocks noChangeAspect="1" noChangeArrowheads="1"/>
          </p:cNvPicPr>
          <p:nvPr/>
        </p:nvPicPr>
        <p:blipFill>
          <a:blip r:embed="rId3" cstate="email"/>
          <a:srcRect/>
          <a:stretch>
            <a:fillRect/>
          </a:stretch>
        </p:blipFill>
        <p:spPr bwMode="auto">
          <a:xfrm>
            <a:off x="-612775" y="-10036175"/>
            <a:ext cx="5399088" cy="3600450"/>
          </a:xfrm>
          <a:prstGeom prst="rect">
            <a:avLst/>
          </a:prstGeom>
          <a:noFill/>
        </p:spPr>
      </p:pic>
      <p:pic>
        <p:nvPicPr>
          <p:cNvPr id="34820" name="Picture 4" descr="IMG_7629 copy copy"/>
          <p:cNvPicPr>
            <a:picLocks noChangeAspect="1" noChangeArrowheads="1"/>
          </p:cNvPicPr>
          <p:nvPr/>
        </p:nvPicPr>
        <p:blipFill>
          <a:blip r:embed="rId4" cstate="email"/>
          <a:srcRect/>
          <a:stretch>
            <a:fillRect/>
          </a:stretch>
        </p:blipFill>
        <p:spPr bwMode="auto">
          <a:xfrm>
            <a:off x="1476375" y="188913"/>
            <a:ext cx="7450138" cy="4967287"/>
          </a:xfrm>
          <a:prstGeom prst="rect">
            <a:avLst/>
          </a:prstGeom>
          <a:noFill/>
        </p:spPr>
      </p:pic>
    </p:spTree>
  </p:cSld>
  <p:clrMapOvr>
    <a:masterClrMapping/>
  </p:clrMapOvr>
  <p:transition spd="slow" advClick="0" advTm="13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0" y="5667375"/>
            <a:ext cx="9144000" cy="1190625"/>
          </a:xfrm>
          <a:prstGeom prst="rect">
            <a:avLst/>
          </a:prstGeom>
          <a:solidFill>
            <a:srgbClr val="00FFFF"/>
          </a:solidFill>
          <a:ln w="9525">
            <a:noFill/>
            <a:miter lim="800000"/>
            <a:headEnd/>
            <a:tailEnd/>
          </a:ln>
          <a:effectLst/>
        </p:spPr>
        <p:txBody>
          <a:bodyPr>
            <a:spAutoFit/>
          </a:bodyPr>
          <a:lstStyle/>
          <a:p>
            <a:pPr algn="ctr"/>
            <a:r>
              <a:rPr lang="hr-HR" b="1"/>
              <a:t>Pravokutna traka ili čipka meandr</a:t>
            </a:r>
          </a:p>
          <a:p>
            <a:endParaRPr lang="hr-HR"/>
          </a:p>
          <a:p>
            <a:r>
              <a:rPr lang="hr-HR"/>
              <a:t>Izrađivala se isključivo za prodaju u Podravini, Moslavini i Bilogori pa ni jedan primjerak nije sačuvan u Međimurju. U Podravini se nosila kao dio poculice, a u Bilogori oko vrata. </a:t>
            </a:r>
            <a:endParaRPr lang="en-US"/>
          </a:p>
        </p:txBody>
      </p:sp>
      <p:pic>
        <p:nvPicPr>
          <p:cNvPr id="33795" name="Picture 3" descr="IMG_7667 copy"/>
          <p:cNvPicPr>
            <a:picLocks noChangeAspect="1" noChangeArrowheads="1"/>
          </p:cNvPicPr>
          <p:nvPr/>
        </p:nvPicPr>
        <p:blipFill>
          <a:blip r:embed="rId3" cstate="email"/>
          <a:srcRect/>
          <a:stretch>
            <a:fillRect/>
          </a:stretch>
        </p:blipFill>
        <p:spPr bwMode="auto">
          <a:xfrm>
            <a:off x="0" y="0"/>
            <a:ext cx="9144000" cy="6094413"/>
          </a:xfrm>
          <a:prstGeom prst="rect">
            <a:avLst/>
          </a:prstGeom>
          <a:noFill/>
        </p:spPr>
      </p:pic>
    </p:spTree>
  </p:cSld>
  <p:clrMapOvr>
    <a:masterClrMapping/>
  </p:clrMapOvr>
  <p:transition spd="slow" advClick="0" advTm="13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Picture 4" descr="Untitled-1"/>
          <p:cNvPicPr>
            <a:picLocks noChangeAspect="1" noChangeArrowheads="1"/>
          </p:cNvPicPr>
          <p:nvPr/>
        </p:nvPicPr>
        <p:blipFill>
          <a:blip r:embed="rId3" cstate="email"/>
          <a:srcRect/>
          <a:stretch>
            <a:fillRect/>
          </a:stretch>
        </p:blipFill>
        <p:spPr bwMode="auto">
          <a:xfrm>
            <a:off x="0" y="0"/>
            <a:ext cx="9144000" cy="6788150"/>
          </a:xfrm>
          <a:prstGeom prst="rect">
            <a:avLst/>
          </a:prstGeom>
          <a:noFill/>
        </p:spPr>
      </p:pic>
      <p:sp>
        <p:nvSpPr>
          <p:cNvPr id="47110" name="Text Box 6"/>
          <p:cNvSpPr txBox="1">
            <a:spLocks noChangeArrowheads="1"/>
          </p:cNvSpPr>
          <p:nvPr/>
        </p:nvSpPr>
        <p:spPr bwMode="auto">
          <a:xfrm>
            <a:off x="0" y="6216650"/>
            <a:ext cx="9144000" cy="641350"/>
          </a:xfrm>
          <a:prstGeom prst="rect">
            <a:avLst/>
          </a:prstGeom>
          <a:solidFill>
            <a:srgbClr val="00FFFF"/>
          </a:solidFill>
          <a:ln w="9525">
            <a:noFill/>
            <a:miter lim="800000"/>
            <a:headEnd/>
            <a:tailEnd/>
          </a:ln>
          <a:effectLst/>
        </p:spPr>
        <p:txBody>
          <a:bodyPr>
            <a:spAutoFit/>
          </a:bodyPr>
          <a:lstStyle/>
          <a:p>
            <a:pPr>
              <a:spcBef>
                <a:spcPct val="50000"/>
              </a:spcBef>
            </a:pPr>
            <a:r>
              <a:rPr lang="hr-HR"/>
              <a:t>Svetomarska čipka oko vrata žene iz Bilogore. Bilogora je jedina hrvatska regija u kojoj žena nije imala pokrivenu glavu.</a:t>
            </a:r>
            <a:endParaRPr lang="en-US"/>
          </a:p>
        </p:txBody>
      </p:sp>
    </p:spTree>
  </p:cSld>
  <p:clrMapOvr>
    <a:masterClrMapping/>
  </p:clrMapOvr>
  <p:transition spd="slow" advClick="0" advTm="13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3" descr="IMG_7626 copy"/>
          <p:cNvPicPr>
            <a:picLocks noChangeAspect="1" noChangeArrowheads="1"/>
          </p:cNvPicPr>
          <p:nvPr/>
        </p:nvPicPr>
        <p:blipFill>
          <a:blip r:embed="rId3" cstate="email"/>
          <a:srcRect/>
          <a:stretch>
            <a:fillRect/>
          </a:stretch>
        </p:blipFill>
        <p:spPr bwMode="auto">
          <a:xfrm>
            <a:off x="0" y="-242888"/>
            <a:ext cx="9144000" cy="6094413"/>
          </a:xfrm>
          <a:prstGeom prst="rect">
            <a:avLst/>
          </a:prstGeom>
          <a:noFill/>
        </p:spPr>
      </p:pic>
      <p:sp>
        <p:nvSpPr>
          <p:cNvPr id="32770" name="Text Box 2"/>
          <p:cNvSpPr txBox="1">
            <a:spLocks noChangeArrowheads="1"/>
          </p:cNvSpPr>
          <p:nvPr/>
        </p:nvSpPr>
        <p:spPr bwMode="auto">
          <a:xfrm>
            <a:off x="0" y="4568825"/>
            <a:ext cx="9144000" cy="2289175"/>
          </a:xfrm>
          <a:prstGeom prst="rect">
            <a:avLst/>
          </a:prstGeom>
          <a:solidFill>
            <a:srgbClr val="00FFFF"/>
          </a:solidFill>
          <a:ln w="9525">
            <a:noFill/>
            <a:miter lim="800000"/>
            <a:headEnd/>
            <a:tailEnd/>
          </a:ln>
          <a:effectLst/>
        </p:spPr>
        <p:txBody>
          <a:bodyPr>
            <a:spAutoFit/>
          </a:bodyPr>
          <a:lstStyle/>
          <a:p>
            <a:pPr algn="ctr"/>
            <a:r>
              <a:rPr lang="hr-HR" b="1"/>
              <a:t>Svetomarska čipka danas</a:t>
            </a:r>
          </a:p>
          <a:p>
            <a:endParaRPr lang="hr-HR"/>
          </a:p>
          <a:p>
            <a:pPr algn="just"/>
            <a:r>
              <a:rPr lang="hr-HR"/>
              <a:t>Izrada čipke dugotrajan je, ali lijep i vrijedan posao, no da bi se održala, narodna nošnja nije dovoljna. Prodaje se i kao suvenir, detalj koji će ukrasiti i oplemeniti svaki životni ili radni prostor, može biti odličan poklon, a također i modni detalj. Iako je u odnosu na druge čipke svetomarska dosta jeftinija, rijetko će se netko odlučiti na kupnju iz privatnih razloga. Kupuju ju uglavnom strani kolekcionari iz Njemačke, Irske… Poculica, koja je najskuplja, uglavnom se ne kupuje cijela, nego samo jedna traka. </a:t>
            </a:r>
            <a:endParaRPr lang="en-US"/>
          </a:p>
        </p:txBody>
      </p:sp>
    </p:spTree>
  </p:cSld>
  <p:clrMapOvr>
    <a:masterClrMapping/>
  </p:clrMapOvr>
  <p:transition spd="slow" advClick="0" advTm="13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3" descr="IMG_7577 copy"/>
          <p:cNvPicPr>
            <a:picLocks noChangeAspect="1" noChangeArrowheads="1"/>
          </p:cNvPicPr>
          <p:nvPr/>
        </p:nvPicPr>
        <p:blipFill>
          <a:blip r:embed="rId3" cstate="email"/>
          <a:srcRect/>
          <a:stretch>
            <a:fillRect/>
          </a:stretch>
        </p:blipFill>
        <p:spPr bwMode="auto">
          <a:xfrm>
            <a:off x="0" y="0"/>
            <a:ext cx="9144000" cy="6096000"/>
          </a:xfrm>
          <a:prstGeom prst="rect">
            <a:avLst/>
          </a:prstGeom>
          <a:noFill/>
        </p:spPr>
      </p:pic>
      <p:sp>
        <p:nvSpPr>
          <p:cNvPr id="31746" name="Text Box 2"/>
          <p:cNvSpPr txBox="1">
            <a:spLocks noChangeArrowheads="1"/>
          </p:cNvSpPr>
          <p:nvPr/>
        </p:nvSpPr>
        <p:spPr bwMode="auto">
          <a:xfrm>
            <a:off x="0" y="5665788"/>
            <a:ext cx="9144000" cy="1192212"/>
          </a:xfrm>
          <a:prstGeom prst="rect">
            <a:avLst/>
          </a:prstGeom>
          <a:solidFill>
            <a:srgbClr val="00FFFF"/>
          </a:solidFill>
          <a:ln w="9525">
            <a:noFill/>
            <a:miter lim="800000"/>
            <a:headEnd/>
            <a:tailEnd/>
          </a:ln>
          <a:effectLst/>
        </p:spPr>
        <p:txBody>
          <a:bodyPr>
            <a:spAutoFit/>
          </a:bodyPr>
          <a:lstStyle/>
          <a:p>
            <a:pPr algn="ctr">
              <a:spcBef>
                <a:spcPct val="50000"/>
              </a:spcBef>
            </a:pPr>
            <a:r>
              <a:rPr lang="hr-HR" b="1"/>
              <a:t>Čipkarska radionica kod gospođe Nade Mance</a:t>
            </a:r>
          </a:p>
          <a:p>
            <a:pPr>
              <a:spcBef>
                <a:spcPct val="50000"/>
              </a:spcBef>
            </a:pPr>
            <a:endParaRPr lang="hr-HR" b="1"/>
          </a:p>
          <a:p>
            <a:pPr>
              <a:spcBef>
                <a:spcPct val="50000"/>
              </a:spcBef>
            </a:pPr>
            <a:r>
              <a:rPr lang="hr-HR"/>
              <a:t>I mi smo se zapleli u čipku.</a:t>
            </a:r>
            <a:endParaRPr lang="en-US"/>
          </a:p>
        </p:txBody>
      </p:sp>
    </p:spTree>
  </p:cSld>
  <p:clrMapOvr>
    <a:masterClrMapping/>
  </p:clrMapOvr>
  <p:transition spd="slow" advClick="0" advTm="13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3" descr="P3124764"/>
          <p:cNvPicPr>
            <a:picLocks noChangeAspect="1" noChangeArrowheads="1"/>
          </p:cNvPicPr>
          <p:nvPr/>
        </p:nvPicPr>
        <p:blipFill>
          <a:blip r:embed="rId3" cstate="email"/>
          <a:srcRect/>
          <a:stretch>
            <a:fillRect/>
          </a:stretch>
        </p:blipFill>
        <p:spPr bwMode="auto">
          <a:xfrm>
            <a:off x="0" y="-1179513"/>
            <a:ext cx="9144000" cy="6858001"/>
          </a:xfrm>
          <a:prstGeom prst="rect">
            <a:avLst/>
          </a:prstGeom>
          <a:noFill/>
        </p:spPr>
      </p:pic>
      <p:sp>
        <p:nvSpPr>
          <p:cNvPr id="30722" name="Text Box 2"/>
          <p:cNvSpPr txBox="1">
            <a:spLocks noChangeArrowheads="1"/>
          </p:cNvSpPr>
          <p:nvPr/>
        </p:nvSpPr>
        <p:spPr bwMode="auto">
          <a:xfrm>
            <a:off x="0" y="4294188"/>
            <a:ext cx="9144000" cy="2563812"/>
          </a:xfrm>
          <a:prstGeom prst="rect">
            <a:avLst/>
          </a:prstGeom>
          <a:solidFill>
            <a:srgbClr val="00FFFF"/>
          </a:solidFill>
          <a:ln w="9525">
            <a:noFill/>
            <a:miter lim="800000"/>
            <a:headEnd/>
            <a:tailEnd/>
          </a:ln>
          <a:effectLst/>
        </p:spPr>
        <p:txBody>
          <a:bodyPr>
            <a:spAutoFit/>
          </a:bodyPr>
          <a:lstStyle/>
          <a:p>
            <a:r>
              <a:rPr lang="hr-HR"/>
              <a:t>Kulturno umjetničko društvo „Ivan Mustač – Kantor“ Sveta Marija</a:t>
            </a:r>
          </a:p>
          <a:p>
            <a:endParaRPr lang="hr-HR"/>
          </a:p>
          <a:p>
            <a:pPr algn="ctr"/>
            <a:r>
              <a:rPr lang="hr-HR"/>
              <a:t>ČIPKA ZA DUŠU</a:t>
            </a:r>
          </a:p>
          <a:p>
            <a:endParaRPr lang="hr-HR"/>
          </a:p>
          <a:p>
            <a:r>
              <a:rPr lang="hr-HR"/>
              <a:t>Čipkarice u KUD –u „Ivan Mustač – Kantor“ sastaju se jedanput tjedno u večernjim satima.  Prvi put su se okupile prije dvije godine, a  vodi ih gospođa Biserka Poljak, učiteljica u OŠ Sveta Marija. Čipkom se ondje bave sve generacije – od osnovnoškolskih djevojčica do umirovljenica. Najviše vole tradicionalne motive, ali izrađuju i one suvremenije jer su pristupačniji i bliskiji ljudima. </a:t>
            </a:r>
          </a:p>
        </p:txBody>
      </p:sp>
    </p:spTree>
  </p:cSld>
  <p:clrMapOvr>
    <a:masterClrMapping/>
  </p:clrMapOvr>
  <p:transition spd="slow" advClick="0" advTm="13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5" name="Picture 5" descr="P3124811"/>
          <p:cNvPicPr>
            <a:picLocks noChangeAspect="1" noChangeArrowheads="1"/>
          </p:cNvPicPr>
          <p:nvPr/>
        </p:nvPicPr>
        <p:blipFill>
          <a:blip r:embed="rId3" cstate="email"/>
          <a:srcRect/>
          <a:stretch>
            <a:fillRect/>
          </a:stretch>
        </p:blipFill>
        <p:spPr bwMode="auto">
          <a:xfrm>
            <a:off x="0" y="0"/>
            <a:ext cx="9144000" cy="6858000"/>
          </a:xfrm>
          <a:prstGeom prst="rect">
            <a:avLst/>
          </a:prstGeom>
          <a:noFill/>
        </p:spPr>
      </p:pic>
      <p:sp>
        <p:nvSpPr>
          <p:cNvPr id="40964" name="Text Box 4"/>
          <p:cNvSpPr txBox="1">
            <a:spLocks noChangeArrowheads="1"/>
          </p:cNvSpPr>
          <p:nvPr/>
        </p:nvSpPr>
        <p:spPr bwMode="auto">
          <a:xfrm>
            <a:off x="0" y="5942013"/>
            <a:ext cx="9144000" cy="915987"/>
          </a:xfrm>
          <a:prstGeom prst="rect">
            <a:avLst/>
          </a:prstGeom>
          <a:solidFill>
            <a:srgbClr val="00FFFF"/>
          </a:solidFill>
          <a:ln w="9525">
            <a:noFill/>
            <a:miter lim="800000"/>
            <a:headEnd/>
            <a:tailEnd/>
          </a:ln>
          <a:effectLst/>
        </p:spPr>
        <p:txBody>
          <a:bodyPr>
            <a:spAutoFit/>
          </a:bodyPr>
          <a:lstStyle/>
          <a:p>
            <a:pPr algn="just">
              <a:spcBef>
                <a:spcPct val="50000"/>
              </a:spcBef>
            </a:pPr>
            <a:r>
              <a:rPr lang="hr-HR"/>
              <a:t>U svom programu imaju i izradu poculica za kulturno umjetnička društva. Svoje proizvode same promoviraju na raznim svečanostima, a jedna je od njihovih želja da svaka kuća u Međimurju ima bar jedan komadić svetomarske čipke.</a:t>
            </a:r>
            <a:endParaRPr lang="en-US"/>
          </a:p>
        </p:txBody>
      </p:sp>
    </p:spTree>
  </p:cSld>
  <p:clrMapOvr>
    <a:masterClrMapping/>
  </p:clrMapOvr>
  <p:transition spd="slow" advClick="0" advTm="13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3" descr="IMG_7590 copy"/>
          <p:cNvPicPr>
            <a:picLocks noChangeAspect="1" noChangeArrowheads="1"/>
          </p:cNvPicPr>
          <p:nvPr/>
        </p:nvPicPr>
        <p:blipFill>
          <a:blip r:embed="rId3" cstate="email"/>
          <a:srcRect/>
          <a:stretch>
            <a:fillRect/>
          </a:stretch>
        </p:blipFill>
        <p:spPr bwMode="auto">
          <a:xfrm>
            <a:off x="0" y="-1035050"/>
            <a:ext cx="9144000" cy="6096000"/>
          </a:xfrm>
          <a:prstGeom prst="rect">
            <a:avLst/>
          </a:prstGeom>
          <a:noFill/>
        </p:spPr>
      </p:pic>
      <p:sp>
        <p:nvSpPr>
          <p:cNvPr id="35842" name="Text Box 2"/>
          <p:cNvSpPr txBox="1">
            <a:spLocks noChangeArrowheads="1"/>
          </p:cNvSpPr>
          <p:nvPr/>
        </p:nvSpPr>
        <p:spPr bwMode="auto">
          <a:xfrm>
            <a:off x="0" y="4565650"/>
            <a:ext cx="9144000" cy="2292350"/>
          </a:xfrm>
          <a:prstGeom prst="rect">
            <a:avLst/>
          </a:prstGeom>
          <a:solidFill>
            <a:srgbClr val="00FFFF"/>
          </a:solidFill>
          <a:ln w="9525">
            <a:noFill/>
            <a:miter lim="800000"/>
            <a:headEnd/>
            <a:tailEnd/>
          </a:ln>
          <a:effectLst/>
        </p:spPr>
        <p:txBody>
          <a:bodyPr>
            <a:spAutoFit/>
          </a:bodyPr>
          <a:lstStyle/>
          <a:p>
            <a:pPr algn="ctr"/>
            <a:r>
              <a:rPr lang="hr-HR" sz="1600" b="1"/>
              <a:t>Bio je to samo jedan zaboravljeni zanat</a:t>
            </a:r>
          </a:p>
          <a:p>
            <a:pPr algn="just"/>
            <a:endParaRPr lang="hr-HR" sz="1600"/>
          </a:p>
          <a:p>
            <a:pPr algn="just"/>
            <a:r>
              <a:rPr lang="hr-HR" sz="1600"/>
              <a:t>Stoljećima su Međimurci prehranjivali svoje obitelji obrađujući zemlju i prodajući urod po sajmovima, seoskim ili gradskim ulicama. No, u tim nekim, za nas već pomalo arhaičnim vremenima devetnaestoga stoljeća, kad su prosječne međimurske obitelji brojile oko osam članova, to što bi se zaradilo od poljoprivrede nije bilo dovoljno. U dugim zimskim mjesecima, kad bi polja i njive usnuli zimski san prekriveni snježnim pokrivačem, za dodatne su se prihode brinule žene. Sjedeći u toplini svojih soba plele su čipku i svoje ručne radove prodavale u Podravini.</a:t>
            </a:r>
          </a:p>
          <a:p>
            <a:pPr algn="just"/>
            <a:endParaRPr lang="en-US" sz="1600"/>
          </a:p>
        </p:txBody>
      </p:sp>
    </p:spTree>
  </p:cSld>
  <p:clrMapOvr>
    <a:masterClrMapping/>
  </p:clrMapOvr>
  <p:transition spd="slow" advClick="0" advTm="13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3" descr="P3124807"/>
          <p:cNvPicPr>
            <a:picLocks noChangeAspect="1" noChangeArrowheads="1"/>
          </p:cNvPicPr>
          <p:nvPr/>
        </p:nvPicPr>
        <p:blipFill>
          <a:blip r:embed="rId3" cstate="email"/>
          <a:srcRect/>
          <a:stretch>
            <a:fillRect/>
          </a:stretch>
        </p:blipFill>
        <p:spPr bwMode="auto">
          <a:xfrm>
            <a:off x="0" y="-531813"/>
            <a:ext cx="9144000" cy="6858001"/>
          </a:xfrm>
          <a:prstGeom prst="rect">
            <a:avLst/>
          </a:prstGeom>
          <a:noFill/>
        </p:spPr>
      </p:pic>
      <p:sp>
        <p:nvSpPr>
          <p:cNvPr id="29698" name="Text Box 2"/>
          <p:cNvSpPr txBox="1">
            <a:spLocks noChangeArrowheads="1"/>
          </p:cNvSpPr>
          <p:nvPr/>
        </p:nvSpPr>
        <p:spPr bwMode="auto">
          <a:xfrm>
            <a:off x="0" y="5876925"/>
            <a:ext cx="9144000" cy="1328738"/>
          </a:xfrm>
          <a:prstGeom prst="rect">
            <a:avLst/>
          </a:prstGeom>
          <a:solidFill>
            <a:srgbClr val="00FFFF"/>
          </a:solidFill>
          <a:ln w="9525">
            <a:noFill/>
            <a:miter lim="800000"/>
            <a:headEnd/>
            <a:tailEnd/>
          </a:ln>
          <a:effectLst/>
        </p:spPr>
        <p:txBody>
          <a:bodyPr>
            <a:spAutoFit/>
          </a:bodyPr>
          <a:lstStyle/>
          <a:p>
            <a:pPr algn="just"/>
            <a:r>
              <a:rPr lang="hr-HR"/>
              <a:t>Svetomarske čipkarice tako svojim radom čuvaju ovu plemenitu djelatnost od zaborava, no isstovremeno stvarno uživaju u čipkanju. Izrada čipke za njih nije napor, nego opuštanje nakon napornog dana i odmor za dušu.</a:t>
            </a:r>
            <a:endParaRPr lang="en-US"/>
          </a:p>
          <a:p>
            <a:pPr>
              <a:spcBef>
                <a:spcPct val="50000"/>
              </a:spcBef>
            </a:pPr>
            <a:endParaRPr lang="en-US"/>
          </a:p>
        </p:txBody>
      </p:sp>
    </p:spTree>
  </p:cSld>
  <p:clrMapOvr>
    <a:masterClrMapping/>
  </p:clrMapOvr>
  <p:transition spd="slow" advClick="0" advTm="13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3" name="Picture 5" descr="P3124686"/>
          <p:cNvPicPr>
            <a:picLocks noChangeAspect="1" noChangeArrowheads="1"/>
          </p:cNvPicPr>
          <p:nvPr/>
        </p:nvPicPr>
        <p:blipFill>
          <a:blip r:embed="rId3" cstate="email"/>
          <a:srcRect/>
          <a:stretch>
            <a:fillRect/>
          </a:stretch>
        </p:blipFill>
        <p:spPr bwMode="auto">
          <a:xfrm>
            <a:off x="0" y="0"/>
            <a:ext cx="9144000" cy="6858000"/>
          </a:xfrm>
          <a:prstGeom prst="rect">
            <a:avLst/>
          </a:prstGeom>
          <a:noFill/>
        </p:spPr>
      </p:pic>
      <p:sp>
        <p:nvSpPr>
          <p:cNvPr id="43012" name="Text Box 4"/>
          <p:cNvSpPr txBox="1">
            <a:spLocks noChangeArrowheads="1"/>
          </p:cNvSpPr>
          <p:nvPr/>
        </p:nvSpPr>
        <p:spPr bwMode="auto">
          <a:xfrm>
            <a:off x="0" y="4294188"/>
            <a:ext cx="9144000" cy="2563812"/>
          </a:xfrm>
          <a:prstGeom prst="rect">
            <a:avLst/>
          </a:prstGeom>
          <a:solidFill>
            <a:srgbClr val="00FFFF"/>
          </a:solidFill>
          <a:ln w="9525">
            <a:noFill/>
            <a:miter lim="800000"/>
            <a:headEnd/>
            <a:tailEnd/>
          </a:ln>
          <a:effectLst/>
        </p:spPr>
        <p:txBody>
          <a:bodyPr>
            <a:spAutoFit/>
          </a:bodyPr>
          <a:lstStyle/>
          <a:p>
            <a:pPr algn="ctr"/>
            <a:r>
              <a:rPr lang="hr-HR"/>
              <a:t>BAKA KATARINA VARGA, NAJSTARIJA ČIPKARICA U SVETOJ MARIJI</a:t>
            </a:r>
          </a:p>
          <a:p>
            <a:endParaRPr lang="hr-HR"/>
          </a:p>
          <a:p>
            <a:pPr algn="just"/>
            <a:r>
              <a:rPr lang="hr-HR"/>
              <a:t>Baka Katarina, jedna od triju baka koje su tehnici izrade čipke podučavale gospođu Nadu Mance i neke od prvih suvremenih čipkarica, jedina je koja još uvijek plete. Ona je tu vještinu naučila od majke još kao djevojčica. Iako godinama nije plela, brzo se svega prisjetila. Sada plete samo kod kuće. Izrađuje manje zahtjevne motive poput srca, pisanice i križića. Nešto od toga i proda, ali većinu čuva za unuke. Iako je već prešla osamdesetu, vrlo je vedra duha, a u izradi čipke pravi je znalac pa mnoge čipkarice kad „zapnu“ dolaze k njoj po pomoć i savjete. </a:t>
            </a:r>
            <a:endParaRPr lang="en-US"/>
          </a:p>
        </p:txBody>
      </p:sp>
    </p:spTree>
  </p:cSld>
  <p:clrMapOvr>
    <a:masterClrMapping/>
  </p:clrMapOvr>
  <p:transition spd="slow" advClick="0" advTm="13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1" name="Picture 5" descr="P3124696"/>
          <p:cNvPicPr>
            <a:picLocks noChangeAspect="1" noChangeArrowheads="1"/>
          </p:cNvPicPr>
          <p:nvPr/>
        </p:nvPicPr>
        <p:blipFill>
          <a:blip r:embed="rId3" cstate="email"/>
          <a:srcRect/>
          <a:stretch>
            <a:fillRect/>
          </a:stretch>
        </p:blipFill>
        <p:spPr bwMode="auto">
          <a:xfrm>
            <a:off x="0" y="-675456"/>
            <a:ext cx="9252520" cy="6777038"/>
          </a:xfrm>
          <a:prstGeom prst="rect">
            <a:avLst/>
          </a:prstGeom>
          <a:noFill/>
        </p:spPr>
      </p:pic>
      <p:sp>
        <p:nvSpPr>
          <p:cNvPr id="45060" name="Text Box 4"/>
          <p:cNvSpPr txBox="1">
            <a:spLocks noChangeArrowheads="1"/>
          </p:cNvSpPr>
          <p:nvPr/>
        </p:nvSpPr>
        <p:spPr bwMode="auto">
          <a:xfrm>
            <a:off x="0" y="5589588"/>
            <a:ext cx="9144000" cy="1603375"/>
          </a:xfrm>
          <a:prstGeom prst="rect">
            <a:avLst/>
          </a:prstGeom>
          <a:solidFill>
            <a:srgbClr val="00FFFF"/>
          </a:solidFill>
          <a:ln w="9525">
            <a:noFill/>
            <a:miter lim="800000"/>
            <a:headEnd/>
            <a:tailEnd/>
          </a:ln>
          <a:effectLst/>
        </p:spPr>
        <p:txBody>
          <a:bodyPr>
            <a:spAutoFit/>
          </a:bodyPr>
          <a:lstStyle/>
          <a:p>
            <a:pPr algn="just"/>
            <a:r>
              <a:rPr lang="hr-HR"/>
              <a:t>Sada plete samo kod kuće. Izrađuje manje zahtjevne motive poput srca, pisanice i križića. Nešto od toga i proda, ali većinu čuva za unuke. Iako je već prešla osamdesetu, vrlo je vedra duha, a u izradi čipke pravi je znalac pa mnoge čipkarice kad „zapnu“ dolaze k njoj po pomoć i savjete. </a:t>
            </a:r>
            <a:endParaRPr lang="en-US"/>
          </a:p>
          <a:p>
            <a:pPr>
              <a:spcBef>
                <a:spcPct val="50000"/>
              </a:spcBef>
            </a:pPr>
            <a:endParaRPr lang="en-US"/>
          </a:p>
        </p:txBody>
      </p:sp>
    </p:spTree>
  </p:cSld>
  <p:clrMapOvr>
    <a:masterClrMapping/>
  </p:clrMapOvr>
  <p:transition spd="slow" advClick="0" advTm="13000"/>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CCFF"/>
        </a:solidFill>
        <a:effectLst/>
      </p:bgPr>
    </p:bg>
    <p:spTree>
      <p:nvGrpSpPr>
        <p:cNvPr id="1" name=""/>
        <p:cNvGrpSpPr/>
        <p:nvPr/>
      </p:nvGrpSpPr>
      <p:grpSpPr>
        <a:xfrm>
          <a:off x="0" y="0"/>
          <a:ext cx="0" cy="0"/>
          <a:chOff x="0" y="0"/>
          <a:chExt cx="0" cy="0"/>
        </a:xfrm>
      </p:grpSpPr>
      <p:sp>
        <p:nvSpPr>
          <p:cNvPr id="49156" name="Rectangle 4"/>
          <p:cNvSpPr>
            <a:spLocks noGrp="1" noChangeArrowheads="1"/>
          </p:cNvSpPr>
          <p:nvPr>
            <p:ph type="title"/>
          </p:nvPr>
        </p:nvSpPr>
        <p:spPr/>
        <p:txBody>
          <a:bodyPr/>
          <a:lstStyle/>
          <a:p>
            <a:r>
              <a:rPr lang="hr-HR" sz="3200"/>
              <a:t>Istraživali su:</a:t>
            </a:r>
            <a:endParaRPr lang="en-US" sz="3200"/>
          </a:p>
        </p:txBody>
      </p:sp>
      <p:sp>
        <p:nvSpPr>
          <p:cNvPr id="49157" name="Rectangle 5"/>
          <p:cNvSpPr>
            <a:spLocks noGrp="1" noChangeArrowheads="1"/>
          </p:cNvSpPr>
          <p:nvPr>
            <p:ph type="body" idx="1"/>
          </p:nvPr>
        </p:nvSpPr>
        <p:spPr>
          <a:xfrm>
            <a:off x="323850" y="1196975"/>
            <a:ext cx="8229600" cy="4525963"/>
          </a:xfrm>
        </p:spPr>
        <p:txBody>
          <a:bodyPr/>
          <a:lstStyle/>
          <a:p>
            <a:pPr marL="609600" indent="-609600">
              <a:lnSpc>
                <a:spcPct val="80000"/>
              </a:lnSpc>
              <a:buFontTx/>
              <a:buAutoNum type="alphaLcParenR"/>
            </a:pPr>
            <a:r>
              <a:rPr lang="hr-HR" sz="2400" u="sng"/>
              <a:t>Povjesničari</a:t>
            </a:r>
            <a:r>
              <a:rPr lang="hr-HR" sz="2400"/>
              <a:t>:</a:t>
            </a:r>
          </a:p>
          <a:p>
            <a:pPr marL="609600" indent="-609600">
              <a:lnSpc>
                <a:spcPct val="80000"/>
              </a:lnSpc>
              <a:buFontTx/>
              <a:buNone/>
            </a:pPr>
            <a:r>
              <a:rPr lang="hr-HR" sz="2400"/>
              <a:t>       Debora Kanižaj, 5.a, Kruno Kropek, 5.a, Marija Močnik 5.a, Ivona Damiš, 5.a,Ela Bedić, 5.a, Dominik Vincek, 7.b, Benjamin Damiš 7.b, Antonio Gužvinec, 7.b, Saša Velicki, 7.c, Katarina Pancer, 7.b</a:t>
            </a:r>
          </a:p>
          <a:p>
            <a:pPr marL="609600" indent="-609600">
              <a:lnSpc>
                <a:spcPct val="80000"/>
              </a:lnSpc>
              <a:buFontTx/>
              <a:buNone/>
            </a:pPr>
            <a:r>
              <a:rPr lang="hr-HR" sz="2400"/>
              <a:t>       </a:t>
            </a:r>
            <a:r>
              <a:rPr lang="hr-HR" sz="2400" i="1"/>
              <a:t>Voditelji: Marija Blažić, Marko Damiš</a:t>
            </a:r>
          </a:p>
          <a:p>
            <a:pPr marL="609600" indent="-609600">
              <a:lnSpc>
                <a:spcPct val="80000"/>
              </a:lnSpc>
              <a:buFontTx/>
              <a:buNone/>
            </a:pPr>
            <a:endParaRPr lang="hr-HR" sz="2400" i="1"/>
          </a:p>
          <a:p>
            <a:pPr marL="609600" indent="-609600">
              <a:lnSpc>
                <a:spcPct val="80000"/>
              </a:lnSpc>
              <a:buFontTx/>
              <a:buNone/>
            </a:pPr>
            <a:r>
              <a:rPr lang="hr-HR" sz="2400"/>
              <a:t>b)   </a:t>
            </a:r>
            <a:r>
              <a:rPr lang="hr-HR" sz="2400" u="sng"/>
              <a:t>Novinari i knjižničari:</a:t>
            </a:r>
            <a:r>
              <a:rPr lang="hr-HR" sz="2400"/>
              <a:t> </a:t>
            </a:r>
          </a:p>
          <a:p>
            <a:pPr marL="609600" indent="-609600">
              <a:lnSpc>
                <a:spcPct val="80000"/>
              </a:lnSpc>
              <a:buFontTx/>
              <a:buNone/>
            </a:pPr>
            <a:r>
              <a:rPr lang="hr-HR" sz="2400"/>
              <a:t>      Lucija Bainac, 7.b, Tea Franjić, 7.b, Dora Ristić, 7.a</a:t>
            </a:r>
          </a:p>
          <a:p>
            <a:pPr marL="609600" indent="-609600">
              <a:lnSpc>
                <a:spcPct val="80000"/>
              </a:lnSpc>
              <a:buFontTx/>
              <a:buNone/>
            </a:pPr>
            <a:r>
              <a:rPr lang="hr-HR" sz="2400" b="1"/>
              <a:t>      </a:t>
            </a:r>
            <a:r>
              <a:rPr lang="hr-HR" sz="2400" i="1"/>
              <a:t>Voditelji: Tihana Preksavec, Dražen Ružić</a:t>
            </a:r>
          </a:p>
          <a:p>
            <a:pPr marL="609600" indent="-609600">
              <a:lnSpc>
                <a:spcPct val="80000"/>
              </a:lnSpc>
              <a:buFontTx/>
              <a:buNone/>
            </a:pPr>
            <a:endParaRPr lang="hr-HR" sz="2400" i="1"/>
          </a:p>
          <a:p>
            <a:pPr marL="609600" indent="-609600" algn="ctr">
              <a:lnSpc>
                <a:spcPct val="80000"/>
              </a:lnSpc>
              <a:buFontTx/>
              <a:buNone/>
            </a:pPr>
            <a:r>
              <a:rPr lang="hr-HR" sz="2400" b="1"/>
              <a:t>III. OŠ Čakovec, svibanj 2010.</a:t>
            </a:r>
          </a:p>
          <a:p>
            <a:pPr marL="609600" indent="-609600">
              <a:lnSpc>
                <a:spcPct val="80000"/>
              </a:lnSpc>
              <a:buFontTx/>
              <a:buNone/>
            </a:pPr>
            <a:endParaRPr lang="en-US" sz="2400" b="1"/>
          </a:p>
        </p:txBody>
      </p:sp>
    </p:spTree>
  </p:cSld>
  <p:clrMapOvr>
    <a:masterClrMapping/>
  </p:clrMapOvr>
  <p:transition spd="slow" advClick="0" advTm="13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3" descr="IMG_7583 copy"/>
          <p:cNvPicPr>
            <a:picLocks noChangeAspect="1" noChangeArrowheads="1"/>
          </p:cNvPicPr>
          <p:nvPr/>
        </p:nvPicPr>
        <p:blipFill>
          <a:blip r:embed="rId3" cstate="email"/>
          <a:srcRect/>
          <a:stretch>
            <a:fillRect/>
          </a:stretch>
        </p:blipFill>
        <p:spPr bwMode="auto">
          <a:xfrm>
            <a:off x="0" y="-531813"/>
            <a:ext cx="9144000" cy="6097588"/>
          </a:xfrm>
          <a:prstGeom prst="rect">
            <a:avLst/>
          </a:prstGeom>
          <a:noFill/>
        </p:spPr>
      </p:pic>
      <p:sp>
        <p:nvSpPr>
          <p:cNvPr id="36866" name="Rectangle 2"/>
          <p:cNvSpPr>
            <a:spLocks noChangeArrowheads="1"/>
          </p:cNvSpPr>
          <p:nvPr/>
        </p:nvSpPr>
        <p:spPr bwMode="auto">
          <a:xfrm>
            <a:off x="0" y="5118100"/>
            <a:ext cx="9144000" cy="1739900"/>
          </a:xfrm>
          <a:prstGeom prst="rect">
            <a:avLst/>
          </a:prstGeom>
          <a:solidFill>
            <a:srgbClr val="00FFFF"/>
          </a:solidFill>
          <a:ln w="9525">
            <a:noFill/>
            <a:miter lim="800000"/>
            <a:headEnd/>
            <a:tailEnd/>
          </a:ln>
          <a:effectLst/>
        </p:spPr>
        <p:txBody>
          <a:bodyPr>
            <a:spAutoFit/>
          </a:bodyPr>
          <a:lstStyle/>
          <a:p>
            <a:r>
              <a:rPr lang="hr-HR"/>
              <a:t>Početkom Drugog svjetskog rata, 1940. godine, tržište u Podravini se zatvorilo. Međimurje je palo pod mađarsku vlast, granica prema Hrvatskoj je zatvorena i nema više interesa za čipku. Međimurske žene okreću se drugim izvorima zarade poput pletenja košara koje je u to vrijeme bilo prilično unosno. Batići, bale, konci, pribadače i drugi čipkarski pribor pobacani su u smeće. U godinama koje dolaze, umijeće izrade međimurske čipke pada u zaborav.</a:t>
            </a:r>
            <a:endParaRPr lang="en-US"/>
          </a:p>
        </p:txBody>
      </p:sp>
    </p:spTree>
  </p:cSld>
  <p:clrMapOvr>
    <a:masterClrMapping/>
  </p:clrMapOvr>
  <p:transition spd="slow" advClick="0" advTm="13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3" descr="IMG_7533 copy"/>
          <p:cNvPicPr>
            <a:picLocks noChangeAspect="1" noChangeArrowheads="1"/>
          </p:cNvPicPr>
          <p:nvPr/>
        </p:nvPicPr>
        <p:blipFill>
          <a:blip r:embed="rId3" cstate="email"/>
          <a:srcRect/>
          <a:stretch>
            <a:fillRect/>
          </a:stretch>
        </p:blipFill>
        <p:spPr bwMode="auto">
          <a:xfrm>
            <a:off x="0" y="-315913"/>
            <a:ext cx="9144000" cy="6096001"/>
          </a:xfrm>
          <a:prstGeom prst="rect">
            <a:avLst/>
          </a:prstGeom>
          <a:noFill/>
        </p:spPr>
      </p:pic>
      <p:sp>
        <p:nvSpPr>
          <p:cNvPr id="37890" name="Text Box 2"/>
          <p:cNvSpPr txBox="1">
            <a:spLocks noChangeArrowheads="1"/>
          </p:cNvSpPr>
          <p:nvPr/>
        </p:nvSpPr>
        <p:spPr bwMode="auto">
          <a:xfrm>
            <a:off x="0" y="5118100"/>
            <a:ext cx="9144000" cy="1739900"/>
          </a:xfrm>
          <a:prstGeom prst="rect">
            <a:avLst/>
          </a:prstGeom>
          <a:solidFill>
            <a:srgbClr val="00FFFF"/>
          </a:solidFill>
          <a:ln w="9525">
            <a:noFill/>
            <a:miter lim="800000"/>
            <a:headEnd/>
            <a:tailEnd/>
          </a:ln>
          <a:effectLst/>
        </p:spPr>
        <p:txBody>
          <a:bodyPr>
            <a:spAutoFit/>
          </a:bodyPr>
          <a:lstStyle/>
          <a:p>
            <a:pPr algn="ctr"/>
            <a:r>
              <a:rPr lang="hr-HR" b="1"/>
              <a:t>Ponovno rođenje</a:t>
            </a:r>
          </a:p>
          <a:p>
            <a:pPr algn="ctr"/>
            <a:endParaRPr lang="hr-HR"/>
          </a:p>
          <a:p>
            <a:pPr algn="just"/>
            <a:r>
              <a:rPr lang="hr-HR"/>
              <a:t>Pedeset godina kasnije, svi znaju za lepoglavsku, hvarsku i pašku čipku. Oni zainteresiraniji čuli su i za idrijsku. No da se čipka radila i u Međimurju, čak ni većina Međimuraca nije imala pojma. 1994. godine gospođa Nada Mance u Etnografskom muzeju u Zagrebu nailazi na podatak koji govori o izradi međimurske čipke..</a:t>
            </a:r>
            <a:r>
              <a:rPr lang="en-US"/>
              <a:t> </a:t>
            </a:r>
          </a:p>
        </p:txBody>
      </p:sp>
    </p:spTree>
  </p:cSld>
  <p:clrMapOvr>
    <a:masterClrMapping/>
  </p:clrMapOvr>
  <p:transition spd="slow" advClick="0" advTm="13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descr="IMG_7534 copy"/>
          <p:cNvPicPr>
            <a:picLocks noChangeAspect="1" noChangeArrowheads="1"/>
          </p:cNvPicPr>
          <p:nvPr/>
        </p:nvPicPr>
        <p:blipFill>
          <a:blip r:embed="rId3" cstate="email"/>
          <a:srcRect/>
          <a:stretch>
            <a:fillRect/>
          </a:stretch>
        </p:blipFill>
        <p:spPr bwMode="auto">
          <a:xfrm>
            <a:off x="0" y="0"/>
            <a:ext cx="9144000" cy="7292975"/>
          </a:xfrm>
          <a:prstGeom prst="rect">
            <a:avLst/>
          </a:prstGeom>
          <a:noFill/>
        </p:spPr>
      </p:pic>
      <p:sp>
        <p:nvSpPr>
          <p:cNvPr id="28674" name="Rectangle 2"/>
          <p:cNvSpPr>
            <a:spLocks noChangeArrowheads="1"/>
          </p:cNvSpPr>
          <p:nvPr/>
        </p:nvSpPr>
        <p:spPr bwMode="auto">
          <a:xfrm>
            <a:off x="0" y="5667375"/>
            <a:ext cx="9144000" cy="1190625"/>
          </a:xfrm>
          <a:prstGeom prst="rect">
            <a:avLst/>
          </a:prstGeom>
          <a:solidFill>
            <a:srgbClr val="00FFFF"/>
          </a:solidFill>
          <a:ln w="9525">
            <a:noFill/>
            <a:miter lim="800000"/>
            <a:headEnd/>
            <a:tailEnd/>
          </a:ln>
          <a:effectLst/>
        </p:spPr>
        <p:txBody>
          <a:bodyPr>
            <a:spAutoFit/>
          </a:bodyPr>
          <a:lstStyle/>
          <a:p>
            <a:pPr algn="just"/>
            <a:r>
              <a:rPr lang="hr-HR"/>
              <a:t>Ubrzo otkriva da su žene iz Svete Marije, Draškovca, Ćukovca, Preloga i drugih međimurskih sela doista izrađivale čipku, ali o tome nema nikakvih opipljivih dokaza jer se čipka prodavala pa je u Međimurju nema. Budući da je radila kao učiteljica u Svetoj Mariji, gospođa Nada ondje je započela svoje istraživanje</a:t>
            </a:r>
            <a:endParaRPr lang="en-US"/>
          </a:p>
        </p:txBody>
      </p:sp>
    </p:spTree>
  </p:cSld>
  <p:clrMapOvr>
    <a:masterClrMapping/>
  </p:clrMapOvr>
  <p:transition spd="slow" advClick="0" advTm="13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3" descr="IMG_7585 copy"/>
          <p:cNvPicPr>
            <a:picLocks noChangeAspect="1" noChangeArrowheads="1"/>
          </p:cNvPicPr>
          <p:nvPr/>
        </p:nvPicPr>
        <p:blipFill>
          <a:blip r:embed="rId3" cstate="email"/>
          <a:srcRect/>
          <a:stretch>
            <a:fillRect/>
          </a:stretch>
        </p:blipFill>
        <p:spPr bwMode="auto">
          <a:xfrm>
            <a:off x="0" y="-1323975"/>
            <a:ext cx="9144000" cy="6092825"/>
          </a:xfrm>
          <a:prstGeom prst="rect">
            <a:avLst/>
          </a:prstGeom>
          <a:noFill/>
        </p:spPr>
      </p:pic>
      <p:sp>
        <p:nvSpPr>
          <p:cNvPr id="27650" name="Text Box 2"/>
          <p:cNvSpPr txBox="1">
            <a:spLocks noChangeArrowheads="1"/>
          </p:cNvSpPr>
          <p:nvPr/>
        </p:nvSpPr>
        <p:spPr bwMode="auto">
          <a:xfrm>
            <a:off x="0" y="4294188"/>
            <a:ext cx="9144000" cy="2563812"/>
          </a:xfrm>
          <a:prstGeom prst="rect">
            <a:avLst/>
          </a:prstGeom>
          <a:solidFill>
            <a:srgbClr val="00FFFF"/>
          </a:solidFill>
          <a:ln w="9525">
            <a:noFill/>
            <a:miter lim="800000"/>
            <a:headEnd/>
            <a:tailEnd/>
          </a:ln>
          <a:effectLst/>
        </p:spPr>
        <p:txBody>
          <a:bodyPr>
            <a:spAutoFit/>
          </a:bodyPr>
          <a:lstStyle/>
          <a:p>
            <a:pPr algn="ctr"/>
            <a:r>
              <a:rPr lang="hr-HR" b="1"/>
              <a:t>Umjetnost od jedne niti konca</a:t>
            </a:r>
          </a:p>
          <a:p>
            <a:endParaRPr lang="hr-HR"/>
          </a:p>
          <a:p>
            <a:pPr algn="just"/>
            <a:r>
              <a:rPr lang="hr-HR"/>
              <a:t>Svetomarska čipka je čipka „na batiće“. To je ujedno i jedina čipka koja se radi od samo jedne neprekinute niti konca. Nema rezanja niti vezanja što joj osigurava posebnu čvrstoću i trajnost. Nekada je imala samo praktičnu namjenu i nije služila za ukras. Njome se izrađivao dio poculice – pokrivala za glavu koji su kao dio narodne nošnje nosile udane žene. Bake s kojima je razgovarala gospođa Mance ispričale su da su od čipke izrađivale i neke dijelove rukava narodnih nošnji, no do sada još nije pronađen ni jedan komad čipke koji bi to dokazao.</a:t>
            </a:r>
            <a:endParaRPr lang="en-US"/>
          </a:p>
        </p:txBody>
      </p:sp>
    </p:spTree>
  </p:cSld>
  <p:clrMapOvr>
    <a:masterClrMapping/>
  </p:clrMapOvr>
  <p:transition spd="slow" advClick="0" advTm="13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descr="IMG_7598 copy"/>
          <p:cNvPicPr>
            <a:picLocks noChangeAspect="1" noChangeArrowheads="1"/>
          </p:cNvPicPr>
          <p:nvPr/>
        </p:nvPicPr>
        <p:blipFill>
          <a:blip r:embed="rId3" cstate="email"/>
          <a:srcRect/>
          <a:stretch>
            <a:fillRect/>
          </a:stretch>
        </p:blipFill>
        <p:spPr bwMode="auto">
          <a:xfrm>
            <a:off x="0" y="-242888"/>
            <a:ext cx="9144000" cy="6096001"/>
          </a:xfrm>
          <a:prstGeom prst="rect">
            <a:avLst/>
          </a:prstGeom>
          <a:noFill/>
        </p:spPr>
      </p:pic>
      <p:sp>
        <p:nvSpPr>
          <p:cNvPr id="26626" name="Text Box 2"/>
          <p:cNvSpPr txBox="1">
            <a:spLocks noChangeArrowheads="1"/>
          </p:cNvSpPr>
          <p:nvPr/>
        </p:nvSpPr>
        <p:spPr bwMode="auto">
          <a:xfrm>
            <a:off x="0" y="5445125"/>
            <a:ext cx="9144000" cy="1603375"/>
          </a:xfrm>
          <a:prstGeom prst="rect">
            <a:avLst/>
          </a:prstGeom>
          <a:solidFill>
            <a:srgbClr val="00FFFF"/>
          </a:solidFill>
          <a:ln w="9525">
            <a:noFill/>
            <a:miter lim="800000"/>
            <a:headEnd/>
            <a:tailEnd/>
          </a:ln>
          <a:effectLst/>
        </p:spPr>
        <p:txBody>
          <a:bodyPr>
            <a:spAutoFit/>
          </a:bodyPr>
          <a:lstStyle/>
          <a:p>
            <a:pPr algn="just"/>
            <a:r>
              <a:rPr lang="hr-HR"/>
              <a:t>Neki su stručnjaci svetomarsku čipku prozvali jednostavnom, no gospođa Mance, koja je naučila raditi i ostale vrste čipaka, tvrdi da je upravo njezin način izrade najkompliciraniji. Za izradu jednog motiva potrebno je pet do osam sati, a za poculicu oko šest tjedana. Najveća je umjetnička vrijednost čipke što ne postoje dvije potpuno iste. Svaka je unikat. </a:t>
            </a:r>
            <a:endParaRPr lang="en-US"/>
          </a:p>
          <a:p>
            <a:pPr>
              <a:spcBef>
                <a:spcPct val="50000"/>
              </a:spcBef>
            </a:pPr>
            <a:endParaRPr lang="en-US"/>
          </a:p>
        </p:txBody>
      </p:sp>
    </p:spTree>
  </p:cSld>
  <p:clrMapOvr>
    <a:masterClrMapping/>
  </p:clrMapOvr>
  <p:transition spd="slow" advClick="0" advTm="13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3" descr="IMG_7553 copy"/>
          <p:cNvPicPr>
            <a:picLocks noChangeAspect="1" noChangeArrowheads="1"/>
          </p:cNvPicPr>
          <p:nvPr/>
        </p:nvPicPr>
        <p:blipFill>
          <a:blip r:embed="rId3" cstate="email"/>
          <a:srcRect/>
          <a:stretch>
            <a:fillRect/>
          </a:stretch>
        </p:blipFill>
        <p:spPr bwMode="auto">
          <a:xfrm>
            <a:off x="0" y="-531813"/>
            <a:ext cx="9144000" cy="6097588"/>
          </a:xfrm>
          <a:prstGeom prst="rect">
            <a:avLst/>
          </a:prstGeom>
          <a:noFill/>
        </p:spPr>
      </p:pic>
      <p:sp>
        <p:nvSpPr>
          <p:cNvPr id="25602" name="Text Box 2"/>
          <p:cNvSpPr txBox="1">
            <a:spLocks noChangeArrowheads="1"/>
          </p:cNvSpPr>
          <p:nvPr/>
        </p:nvSpPr>
        <p:spPr bwMode="auto">
          <a:xfrm>
            <a:off x="0" y="4843463"/>
            <a:ext cx="9144000" cy="2014537"/>
          </a:xfrm>
          <a:prstGeom prst="rect">
            <a:avLst/>
          </a:prstGeom>
          <a:solidFill>
            <a:srgbClr val="00FFFF"/>
          </a:solidFill>
          <a:ln w="9525">
            <a:noFill/>
            <a:miter lim="800000"/>
            <a:headEnd/>
            <a:tailEnd/>
          </a:ln>
          <a:effectLst/>
        </p:spPr>
        <p:txBody>
          <a:bodyPr>
            <a:spAutoFit/>
          </a:bodyPr>
          <a:lstStyle/>
          <a:p>
            <a:pPr algn="ctr"/>
            <a:r>
              <a:rPr lang="hr-HR" b="1"/>
              <a:t>Nema majstora bez dobroga alata</a:t>
            </a:r>
          </a:p>
          <a:p>
            <a:endParaRPr lang="hr-HR"/>
          </a:p>
          <a:p>
            <a:pPr algn="just"/>
            <a:r>
              <a:rPr lang="hr-HR"/>
              <a:t>Osnovni pribor za izradu čipke čine batići, balo, konac i pribadače. Batići ili vretenca izrađuju se od drveta bukve ili gloga. Za izradu čipke uvijek moraju biti u paru. Ovisno o motivu koji se izrađuje, potrebno je imati od šest do trideset i dva para batića. Balo je načinjeno od platna koje se puni piljevinom, pljevom od zobi ili sitnim ostatcima sijena. Mora biti čvrsto jer bi čipka u protivnom mogla dobiti grbe. </a:t>
            </a:r>
            <a:endParaRPr lang="en-US"/>
          </a:p>
        </p:txBody>
      </p:sp>
    </p:spTree>
  </p:cSld>
  <p:clrMapOvr>
    <a:masterClrMapping/>
  </p:clrMapOvr>
  <p:transition spd="slow" advClick="0" advTm="13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descr="IMG_7543 copy"/>
          <p:cNvPicPr>
            <a:picLocks noChangeAspect="1" noChangeArrowheads="1"/>
          </p:cNvPicPr>
          <p:nvPr/>
        </p:nvPicPr>
        <p:blipFill>
          <a:blip r:embed="rId3" cstate="email"/>
          <a:srcRect/>
          <a:stretch>
            <a:fillRect/>
          </a:stretch>
        </p:blipFill>
        <p:spPr bwMode="auto">
          <a:xfrm>
            <a:off x="0" y="0"/>
            <a:ext cx="9144000" cy="6097588"/>
          </a:xfrm>
          <a:prstGeom prst="rect">
            <a:avLst/>
          </a:prstGeom>
          <a:noFill/>
        </p:spPr>
      </p:pic>
      <p:sp>
        <p:nvSpPr>
          <p:cNvPr id="24578" name="Text Box 2"/>
          <p:cNvSpPr txBox="1">
            <a:spLocks noChangeArrowheads="1"/>
          </p:cNvSpPr>
          <p:nvPr/>
        </p:nvSpPr>
        <p:spPr bwMode="auto">
          <a:xfrm>
            <a:off x="0" y="4652963"/>
            <a:ext cx="9144000" cy="2427287"/>
          </a:xfrm>
          <a:prstGeom prst="rect">
            <a:avLst/>
          </a:prstGeom>
          <a:solidFill>
            <a:srgbClr val="00FFFF"/>
          </a:solidFill>
          <a:ln w="9525">
            <a:noFill/>
            <a:miter lim="800000"/>
            <a:headEnd/>
            <a:tailEnd/>
          </a:ln>
          <a:effectLst/>
        </p:spPr>
        <p:txBody>
          <a:bodyPr>
            <a:spAutoFit/>
          </a:bodyPr>
          <a:lstStyle/>
          <a:p>
            <a:r>
              <a:rPr lang="hr-HR"/>
              <a:t>Konac koji su međimurske čipkarice nekada koristile nije više moguće naći u prodaji, no i ovaj koji se danas koristi mora biti posebne kvalitete. Najbolji je onaj koji je okruglo pleten. Kod izbora pribadača treba pripaziti da budu tanke, od čvrstog i nehrđajućeg materijala. Nekad, kad pribadača, naročito ovakvih, nije bilo, žene su umjesto njih koristile glogovo trnje. Raspored pribadača na balu je promjenjiv. To ovisi o motivu koji se izrađuje. U današnje vrijeme čipkarice koriste i štritof – malu korisnu napravu za automatsko namatanje konca.</a:t>
            </a:r>
            <a:endParaRPr lang="en-US"/>
          </a:p>
          <a:p>
            <a:pPr>
              <a:spcBef>
                <a:spcPct val="50000"/>
              </a:spcBef>
            </a:pPr>
            <a:endParaRPr lang="en-US"/>
          </a:p>
        </p:txBody>
      </p:sp>
    </p:spTree>
  </p:cSld>
  <p:clrMapOvr>
    <a:masterClrMapping/>
  </p:clrMapOvr>
  <p:transition spd="slow" advClick="0" advTm="13000"/>
</p:sld>
</file>

<file path=ppt/theme/theme1.xml><?xml version="1.0" encoding="utf-8"?>
<a:theme xmlns:a="http://schemas.openxmlformats.org/drawingml/2006/main" name="Zadani dizajn">
  <a:themeElements>
    <a:clrScheme name="Zadani dizaj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Zadani dizaj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Zadani dizaj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Zadani dizaj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Zadani dizaj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Zadani dizaj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Zadani dizaj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Zadani dizaj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Zadani dizaj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Zadani dizaj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Zadani dizaj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Zadani dizaj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Zadani dizaj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Zadani dizaj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TotalTime>
  <Words>1589</Words>
  <Application>Microsoft Office PowerPoint</Application>
  <PresentationFormat>Prikaz na zaslonu (4:3)</PresentationFormat>
  <Paragraphs>86</Paragraphs>
  <Slides>23</Slides>
  <Notes>23</Notes>
  <HiddenSlides>0</HiddenSlides>
  <MMClips>0</MMClips>
  <ScaleCrop>false</ScaleCrop>
  <HeadingPairs>
    <vt:vector size="6" baseType="variant">
      <vt:variant>
        <vt:lpstr>Korišteni fontovi</vt:lpstr>
      </vt:variant>
      <vt:variant>
        <vt:i4>1</vt:i4>
      </vt:variant>
      <vt:variant>
        <vt:lpstr>Tema</vt:lpstr>
      </vt:variant>
      <vt:variant>
        <vt:i4>1</vt:i4>
      </vt:variant>
      <vt:variant>
        <vt:lpstr>Naslovi slajdova</vt:lpstr>
      </vt:variant>
      <vt:variant>
        <vt:i4>23</vt:i4>
      </vt:variant>
    </vt:vector>
  </HeadingPairs>
  <TitlesOfParts>
    <vt:vector size="25" baseType="lpstr">
      <vt:lpstr>Arial</vt:lpstr>
      <vt:lpstr>Zadani dizajn</vt:lpstr>
      <vt:lpstr>Slajd 1</vt:lpstr>
      <vt:lpstr>Slajd 2</vt:lpstr>
      <vt:lpstr>Slajd 3</vt:lpstr>
      <vt:lpstr>Slajd 4</vt:lpstr>
      <vt:lpstr>Slajd 5</vt:lpstr>
      <vt:lpstr>Slajd 6</vt:lpstr>
      <vt:lpstr>Slajd 7</vt:lpstr>
      <vt:lpstr>Slajd 8</vt:lpstr>
      <vt:lpstr>Slajd 9</vt:lpstr>
      <vt:lpstr>Slajd 10</vt:lpstr>
      <vt:lpstr>Slajd 11</vt:lpstr>
      <vt:lpstr>Slajd 12</vt:lpstr>
      <vt:lpstr>Slajd 13</vt:lpstr>
      <vt:lpstr>Slajd 14</vt:lpstr>
      <vt:lpstr>Slajd 15</vt:lpstr>
      <vt:lpstr>Slajd 16</vt:lpstr>
      <vt:lpstr>Slajd 17</vt:lpstr>
      <vt:lpstr>Slajd 18</vt:lpstr>
      <vt:lpstr>Slajd 19</vt:lpstr>
      <vt:lpstr>Slajd 20</vt:lpstr>
      <vt:lpstr>Slajd 21</vt:lpstr>
      <vt:lpstr>Slajd 22</vt:lpstr>
      <vt:lpstr>Istraživali su:</vt:lpstr>
    </vt:vector>
  </TitlesOfParts>
  <Company>MZOŠ</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Drazen</dc:creator>
  <cp:lastModifiedBy>Drazen</cp:lastModifiedBy>
  <cp:revision>16</cp:revision>
  <dcterms:created xsi:type="dcterms:W3CDTF">2010-05-21T08:43:46Z</dcterms:created>
  <dcterms:modified xsi:type="dcterms:W3CDTF">2011-05-17T07:21:08Z</dcterms:modified>
</cp:coreProperties>
</file>